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6320" autoAdjust="0"/>
  </p:normalViewPr>
  <p:slideViewPr>
    <p:cSldViewPr snapToGrid="0" snapToObjects="1">
      <p:cViewPr varScale="1">
        <p:scale>
          <a:sx n="92" d="100"/>
          <a:sy n="92" d="100"/>
        </p:scale>
        <p:origin x="148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518033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782770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85313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pcrash/testrepo/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github.com/kpcrash/testrepo/blob/main/labs-jupyter-spacex-Data%20wrangling.ipynb" TargetMode="External"/><Relationship Id="rId4" Type="http://schemas.openxmlformats.org/officeDocument/2006/relationships/hyperlink" Target="https://github.com/kpcrash/testrepo/blob/main/jupyter-labs-webscraping.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pcrash/testrepo/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pcrash/testrepo/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pcrash/testrepo/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pcrash/testrepo/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kpcrash/testrepo/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30.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tmp"/></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tmp"/></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kpcrash/testrepo/tree/ma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Kevin Price</a:t>
            </a:r>
          </a:p>
          <a:p>
            <a:r>
              <a:rPr lang="en-US" dirty="0">
                <a:solidFill>
                  <a:schemeClr val="bg2"/>
                </a:solidFill>
                <a:latin typeface="Abadi" panose="020B0604020104020204" pitchFamily="34" charset="0"/>
                <a:ea typeface="SF Pro" pitchFamily="2" charset="0"/>
                <a:cs typeface="SF Pro" pitchFamily="2" charset="0"/>
              </a:rPr>
              <a:t>June 12,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28874"/>
            <a:ext cx="7868298" cy="3811587"/>
          </a:xfrm>
          <a:prstGeom prst="rect">
            <a:avLst/>
          </a:prstGeom>
        </p:spPr>
        <p:txBody>
          <a:bodyPr lIns="91440" tIns="45720" rIns="91440" bIns="45720" anchor="t">
            <a:noAutofit/>
          </a:bodyPr>
          <a:lstStyle/>
          <a:p>
            <a:pPr>
              <a:lnSpc>
                <a:spcPct val="100000"/>
              </a:lnSpc>
              <a:spcBef>
                <a:spcPts val="300"/>
              </a:spcBef>
              <a:spcAft>
                <a:spcPts val="300"/>
              </a:spcAft>
            </a:pPr>
            <a:r>
              <a:rPr lang="en-US" sz="1800" dirty="0"/>
              <a:t>Identify Target Website</a:t>
            </a:r>
          </a:p>
          <a:p>
            <a:pPr lvl="1">
              <a:lnSpc>
                <a:spcPct val="100000"/>
              </a:lnSpc>
              <a:spcBef>
                <a:spcPts val="300"/>
              </a:spcBef>
              <a:spcAft>
                <a:spcPts val="300"/>
              </a:spcAft>
            </a:pPr>
            <a:r>
              <a:rPr lang="en-US" sz="1400" dirty="0"/>
              <a:t> Determine the website to scrape.</a:t>
            </a:r>
          </a:p>
          <a:p>
            <a:pPr lvl="1">
              <a:lnSpc>
                <a:spcPct val="100000"/>
              </a:lnSpc>
              <a:spcBef>
                <a:spcPts val="300"/>
              </a:spcBef>
              <a:spcAft>
                <a:spcPts val="300"/>
              </a:spcAft>
            </a:pPr>
            <a:r>
              <a:rPr lang="en-US" sz="1400" dirty="0"/>
              <a:t> Example: SpaceX launch data from the SpaceX official website.</a:t>
            </a:r>
          </a:p>
          <a:p>
            <a:pPr>
              <a:lnSpc>
                <a:spcPct val="100000"/>
              </a:lnSpc>
              <a:spcBef>
                <a:spcPts val="300"/>
              </a:spcBef>
              <a:spcAft>
                <a:spcPts val="300"/>
              </a:spcAft>
            </a:pPr>
            <a:r>
              <a:rPr lang="en-US" sz="1800" dirty="0"/>
              <a:t>Inspect Web Page</a:t>
            </a:r>
          </a:p>
          <a:p>
            <a:pPr lvl="1">
              <a:lnSpc>
                <a:spcPct val="100000"/>
              </a:lnSpc>
              <a:spcBef>
                <a:spcPts val="300"/>
              </a:spcBef>
              <a:spcAft>
                <a:spcPts val="300"/>
              </a:spcAft>
            </a:pPr>
            <a:r>
              <a:rPr lang="en-US" sz="1400" dirty="0"/>
              <a:t> Use browser developer tools to inspect the HTML structure.</a:t>
            </a:r>
          </a:p>
          <a:p>
            <a:pPr lvl="1">
              <a:lnSpc>
                <a:spcPct val="100000"/>
              </a:lnSpc>
              <a:spcBef>
                <a:spcPts val="300"/>
              </a:spcBef>
              <a:spcAft>
                <a:spcPts val="300"/>
              </a:spcAft>
            </a:pPr>
            <a:r>
              <a:rPr lang="en-US" sz="1400" dirty="0"/>
              <a:t> Identify the HTML tags and classes containing the desired data. </a:t>
            </a:r>
          </a:p>
          <a:p>
            <a:pPr>
              <a:lnSpc>
                <a:spcPct val="100000"/>
              </a:lnSpc>
              <a:spcBef>
                <a:spcPts val="300"/>
              </a:spcBef>
              <a:spcAft>
                <a:spcPts val="300"/>
              </a:spcAft>
            </a:pPr>
            <a:r>
              <a:rPr lang="en-US" sz="1800" dirty="0"/>
              <a:t>Extract Data</a:t>
            </a:r>
          </a:p>
          <a:p>
            <a:pPr lvl="1">
              <a:lnSpc>
                <a:spcPct val="100000"/>
              </a:lnSpc>
              <a:spcBef>
                <a:spcPts val="300"/>
              </a:spcBef>
              <a:spcAft>
                <a:spcPts val="300"/>
              </a:spcAft>
            </a:pPr>
            <a:r>
              <a:rPr lang="en-US" sz="1400" dirty="0"/>
              <a:t> Use web scraping libraries to extract data.</a:t>
            </a:r>
          </a:p>
          <a:p>
            <a:pPr lvl="1">
              <a:lnSpc>
                <a:spcPct val="100000"/>
              </a:lnSpc>
              <a:spcBef>
                <a:spcPts val="300"/>
              </a:spcBef>
              <a:spcAft>
                <a:spcPts val="300"/>
              </a:spcAft>
            </a:pPr>
            <a:r>
              <a:rPr lang="en-US" sz="1400" dirty="0"/>
              <a:t> Tools: </a:t>
            </a:r>
            <a:r>
              <a:rPr lang="en-US" sz="1400" dirty="0" err="1"/>
              <a:t>BeautifulSoup</a:t>
            </a:r>
            <a:r>
              <a:rPr lang="en-US" sz="1400" dirty="0"/>
              <a:t>, Scrapy. - Parse HTML to locate and extract relevant information.</a:t>
            </a:r>
          </a:p>
          <a:p>
            <a:pPr>
              <a:lnSpc>
                <a:spcPct val="100000"/>
              </a:lnSpc>
              <a:spcBef>
                <a:spcPts val="300"/>
              </a:spcBef>
              <a:spcAft>
                <a:spcPts val="300"/>
              </a:spcAft>
            </a:pPr>
            <a:r>
              <a:rPr lang="en-US" sz="1800" dirty="0"/>
              <a:t>Store Data – </a:t>
            </a:r>
          </a:p>
          <a:p>
            <a:pPr lvl="1">
              <a:lnSpc>
                <a:spcPct val="100000"/>
              </a:lnSpc>
              <a:spcBef>
                <a:spcPts val="300"/>
              </a:spcBef>
              <a:spcAft>
                <a:spcPts val="300"/>
              </a:spcAft>
            </a:pPr>
            <a:r>
              <a:rPr lang="en-US" sz="1400" dirty="0"/>
              <a:t>Save the extracted data in a structured format. </a:t>
            </a:r>
          </a:p>
          <a:p>
            <a:pPr lvl="1">
              <a:lnSpc>
                <a:spcPct val="100000"/>
              </a:lnSpc>
              <a:spcBef>
                <a:spcPts val="300"/>
              </a:spcBef>
              <a:spcAft>
                <a:spcPts val="300"/>
              </a:spcAft>
            </a:pPr>
            <a:r>
              <a:rPr lang="en-US" sz="1400" dirty="0"/>
              <a:t>Formats: CSV, database.</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CC166729-957A-C213-D0AC-7917CF0B0CD5}"/>
              </a:ext>
            </a:extLst>
          </p:cNvPr>
          <p:cNvSpPr txBox="1">
            <a:spLocks/>
          </p:cNvSpPr>
          <p:nvPr/>
        </p:nvSpPr>
        <p:spPr>
          <a:xfrm>
            <a:off x="734028" y="5377418"/>
            <a:ext cx="7353263" cy="13558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Repository can be located here: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https://github.com/kpcrash/testrepo/blob/main/jupyter-labs-webscraping.ipynb</a:t>
            </a:r>
            <a:endParaRPr lang="en-US" dirty="0"/>
          </a:p>
        </p:txBody>
      </p:sp>
      <p:pic>
        <p:nvPicPr>
          <p:cNvPr id="8" name="Picture 7">
            <a:extLst>
              <a:ext uri="{FF2B5EF4-FFF2-40B4-BE49-F238E27FC236}">
                <a16:creationId xmlns:a16="http://schemas.microsoft.com/office/drawing/2014/main" id="{96473695-5499-3826-DE11-439B0FF1D6E3}"/>
              </a:ext>
            </a:extLst>
          </p:cNvPr>
          <p:cNvPicPr>
            <a:picLocks noChangeAspect="1"/>
          </p:cNvPicPr>
          <p:nvPr/>
        </p:nvPicPr>
        <p:blipFill rotWithShape="1">
          <a:blip r:embed="rId3"/>
          <a:srcRect t="808" b="3071"/>
          <a:stretch/>
        </p:blipFill>
        <p:spPr>
          <a:xfrm>
            <a:off x="8541328" y="118467"/>
            <a:ext cx="2149029" cy="641656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6166" y="1308533"/>
            <a:ext cx="8975652" cy="5146675"/>
          </a:xfrm>
          <a:prstGeom prst="rect">
            <a:avLst/>
          </a:prstGeom>
        </p:spPr>
        <p:txBody>
          <a:bodyPr/>
          <a:lstStyle/>
          <a:p>
            <a:r>
              <a:rPr lang="en-US" sz="1800" dirty="0">
                <a:solidFill>
                  <a:schemeClr val="accent3">
                    <a:lumMod val="25000"/>
                  </a:schemeClr>
                </a:solidFill>
                <a:latin typeface="Abadi" panose="020B0604020104020204" pitchFamily="34" charset="0"/>
              </a:rPr>
              <a:t>Data Cleaning</a:t>
            </a:r>
          </a:p>
          <a:p>
            <a:pPr lvl="1"/>
            <a:r>
              <a:rPr lang="en-US" sz="1400" dirty="0">
                <a:solidFill>
                  <a:schemeClr val="accent3">
                    <a:lumMod val="25000"/>
                  </a:schemeClr>
                </a:solidFill>
                <a:latin typeface="Abadi" panose="020B0604020104020204" pitchFamily="34" charset="0"/>
              </a:rPr>
              <a:t>Handle missing values (e.g., imputation, removal).</a:t>
            </a:r>
          </a:p>
          <a:p>
            <a:pPr lvl="1"/>
            <a:r>
              <a:rPr lang="en-US" sz="1400" dirty="0">
                <a:solidFill>
                  <a:schemeClr val="accent3">
                    <a:lumMod val="25000"/>
                  </a:schemeClr>
                </a:solidFill>
                <a:latin typeface="Abadi" panose="020B0604020104020204" pitchFamily="34" charset="0"/>
              </a:rPr>
              <a:t>Remove duplicates to ensure data integrity.</a:t>
            </a:r>
          </a:p>
          <a:p>
            <a:pPr lvl="1"/>
            <a:r>
              <a:rPr lang="en-US" sz="1400" dirty="0">
                <a:solidFill>
                  <a:schemeClr val="accent3">
                    <a:lumMod val="25000"/>
                  </a:schemeClr>
                </a:solidFill>
                <a:latin typeface="Abadi" panose="020B0604020104020204" pitchFamily="34" charset="0"/>
              </a:rPr>
              <a:t>Correct data types (e.g., converting strings to dates).</a:t>
            </a:r>
          </a:p>
          <a:p>
            <a:r>
              <a:rPr lang="en-US" sz="1800" dirty="0">
                <a:solidFill>
                  <a:schemeClr val="accent3">
                    <a:lumMod val="25000"/>
                  </a:schemeClr>
                </a:solidFill>
                <a:latin typeface="Abadi" panose="020B0604020104020204" pitchFamily="34" charset="0"/>
              </a:rPr>
              <a:t>Data Transformation</a:t>
            </a:r>
          </a:p>
          <a:p>
            <a:pPr lvl="1"/>
            <a:r>
              <a:rPr lang="en-US" sz="1400" dirty="0">
                <a:solidFill>
                  <a:schemeClr val="accent3">
                    <a:lumMod val="25000"/>
                  </a:schemeClr>
                </a:solidFill>
                <a:latin typeface="Abadi" panose="020B0604020104020204" pitchFamily="34" charset="0"/>
              </a:rPr>
              <a:t>Normalize data to ensure consistency.</a:t>
            </a:r>
          </a:p>
          <a:p>
            <a:pPr lvl="1"/>
            <a:r>
              <a:rPr lang="en-US" sz="1400" dirty="0">
                <a:solidFill>
                  <a:schemeClr val="accent3">
                    <a:lumMod val="25000"/>
                  </a:schemeClr>
                </a:solidFill>
                <a:latin typeface="Abadi" panose="020B0604020104020204" pitchFamily="34" charset="0"/>
              </a:rPr>
              <a:t>Scale features to standardize ranges.</a:t>
            </a:r>
          </a:p>
          <a:p>
            <a:pPr lvl="1"/>
            <a:r>
              <a:rPr lang="en-US" sz="1400" dirty="0">
                <a:solidFill>
                  <a:schemeClr val="accent3">
                    <a:lumMod val="25000"/>
                  </a:schemeClr>
                </a:solidFill>
                <a:latin typeface="Abadi" panose="020B0604020104020204" pitchFamily="34" charset="0"/>
              </a:rPr>
              <a:t>Encode categorical variables (e.g., one-hot encoding).</a:t>
            </a:r>
            <a:endParaRPr lang="en-US" sz="18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Data Integration</a:t>
            </a:r>
          </a:p>
          <a:p>
            <a:pPr lvl="1"/>
            <a:r>
              <a:rPr lang="en-US" sz="1400" dirty="0">
                <a:solidFill>
                  <a:schemeClr val="accent3">
                    <a:lumMod val="25000"/>
                  </a:schemeClr>
                </a:solidFill>
                <a:latin typeface="Abadi" panose="020B0604020104020204" pitchFamily="34" charset="0"/>
              </a:rPr>
              <a:t>Merge datasets from multiple sources.</a:t>
            </a:r>
          </a:p>
          <a:p>
            <a:pPr lvl="1"/>
            <a:r>
              <a:rPr lang="en-US" sz="1400" dirty="0">
                <a:solidFill>
                  <a:schemeClr val="accent3">
                    <a:lumMod val="25000"/>
                  </a:schemeClr>
                </a:solidFill>
                <a:latin typeface="Abadi" panose="020B0604020104020204" pitchFamily="34" charset="0"/>
              </a:rPr>
              <a:t>Join tables based on common keys.</a:t>
            </a:r>
          </a:p>
          <a:p>
            <a:pPr lvl="1"/>
            <a:r>
              <a:rPr lang="en-US" sz="1400" dirty="0">
                <a:solidFill>
                  <a:schemeClr val="accent3">
                    <a:lumMod val="25000"/>
                  </a:schemeClr>
                </a:solidFill>
                <a:latin typeface="Abadi" panose="020B0604020104020204" pitchFamily="34" charset="0"/>
              </a:rPr>
              <a:t>Ensure consistency and accuracy across datasets.</a:t>
            </a:r>
            <a:endParaRPr lang="en-US" sz="18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Data Reduction</a:t>
            </a:r>
          </a:p>
          <a:p>
            <a:pPr lvl="1"/>
            <a:r>
              <a:rPr lang="en-US" sz="1400" dirty="0">
                <a:solidFill>
                  <a:schemeClr val="accent3">
                    <a:lumMod val="25000"/>
                  </a:schemeClr>
                </a:solidFill>
                <a:latin typeface="Abadi" panose="020B0604020104020204" pitchFamily="34" charset="0"/>
              </a:rPr>
              <a:t>Select relevant features for analysis.</a:t>
            </a:r>
          </a:p>
          <a:p>
            <a:pPr lvl="1"/>
            <a:r>
              <a:rPr lang="en-US" sz="1400" dirty="0">
                <a:solidFill>
                  <a:schemeClr val="accent3">
                    <a:lumMod val="25000"/>
                  </a:schemeClr>
                </a:solidFill>
                <a:latin typeface="Abadi" panose="020B0604020104020204" pitchFamily="34" charset="0"/>
              </a:rPr>
              <a:t>Remove irrelevant or redundant data.</a:t>
            </a:r>
          </a:p>
          <a:p>
            <a:pPr lvl="1"/>
            <a:r>
              <a:rPr lang="en-US" sz="1400" dirty="0">
                <a:solidFill>
                  <a:schemeClr val="accent3">
                    <a:lumMod val="25000"/>
                  </a:schemeClr>
                </a:solidFill>
                <a:latin typeface="Abadi" panose="020B0604020104020204" pitchFamily="34" charset="0"/>
              </a:rPr>
              <a:t>Aggregate data to reduce dimensionality.</a:t>
            </a:r>
          </a:p>
          <a:p>
            <a:r>
              <a:rPr lang="en-US" sz="1800" dirty="0">
                <a:solidFill>
                  <a:schemeClr val="accent3">
                    <a:lumMod val="25000"/>
                  </a:schemeClr>
                </a:solidFill>
                <a:latin typeface="Abadi" panose="020B0604020104020204" pitchFamily="34" charset="0"/>
              </a:rPr>
              <a:t>Example Repositories showing data wrangling:</a:t>
            </a:r>
          </a:p>
          <a:p>
            <a:pPr lvl="1"/>
            <a:r>
              <a:rPr lang="en-US" sz="1200" dirty="0">
                <a:hlinkClick r:id="rId3"/>
              </a:rPr>
              <a:t>https://github.com/kpcrash/testrepo/blob/main/jupyter-labs-spacex-data-collection-api.ipynb</a:t>
            </a:r>
            <a:endParaRPr lang="en-US" sz="1200" dirty="0"/>
          </a:p>
          <a:p>
            <a:pPr lvl="1"/>
            <a:r>
              <a:rPr lang="en-US" sz="1200" dirty="0">
                <a:hlinkClick r:id="rId4"/>
              </a:rPr>
              <a:t>https://github.com/kpcrash/testrepo/blob/main/jupyter-labs-webscraping.ipynb</a:t>
            </a:r>
            <a:endParaRPr lang="en-US" sz="1200" dirty="0"/>
          </a:p>
          <a:p>
            <a:pPr lvl="1"/>
            <a:r>
              <a:rPr lang="en-US" sz="1200" dirty="0">
                <a:hlinkClick r:id="rId5"/>
              </a:rPr>
              <a:t>https://github.com/kpcrash/testrepo/blob/main/labs-jupyter-spacex-Data%20wrangling.ipynb</a:t>
            </a:r>
            <a:endParaRPr lang="en-US" sz="1200" dirty="0"/>
          </a:p>
          <a:p>
            <a:pPr lvl="1"/>
            <a:endParaRPr lang="en-US" sz="1200" dirty="0"/>
          </a:p>
          <a:p>
            <a:endParaRPr lang="en-US" sz="1600" dirty="0"/>
          </a:p>
          <a:p>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C53FE03B-B894-AE9C-6718-4FCD4A606295}"/>
              </a:ext>
            </a:extLst>
          </p:cNvPr>
          <p:cNvPicPr>
            <a:picLocks noChangeAspect="1"/>
          </p:cNvPicPr>
          <p:nvPr/>
        </p:nvPicPr>
        <p:blipFill rotWithShape="1">
          <a:blip r:embed="rId6"/>
          <a:srcRect b="2319"/>
          <a:stretch/>
        </p:blipFill>
        <p:spPr>
          <a:xfrm>
            <a:off x="8850239" y="-38389"/>
            <a:ext cx="2571750" cy="669896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(EDA) helps in understanding the data by summarizing its main characteristics often using visual methods. Data visualization aids in identifying patterns, anomalies, and relationships within the data.</a:t>
            </a:r>
          </a:p>
          <a:p>
            <a:pPr>
              <a:lnSpc>
                <a:spcPct val="100000"/>
              </a:lnSpc>
              <a:spcBef>
                <a:spcPts val="1400"/>
              </a:spcBef>
            </a:pPr>
            <a:r>
              <a:rPr lang="en-US" sz="2200" dirty="0">
                <a:solidFill>
                  <a:schemeClr val="accent3">
                    <a:lumMod val="25000"/>
                  </a:schemeClr>
                </a:solidFill>
                <a:latin typeface="Abadi"/>
              </a:rPr>
              <a:t>We used the following types of charts in support of this effort:</a:t>
            </a:r>
          </a:p>
          <a:p>
            <a:pPr lvl="1">
              <a:lnSpc>
                <a:spcPct val="100000"/>
              </a:lnSpc>
              <a:spcBef>
                <a:spcPts val="1400"/>
              </a:spcBef>
            </a:pPr>
            <a:r>
              <a:rPr lang="en-US" sz="1800" dirty="0">
                <a:solidFill>
                  <a:schemeClr val="accent3">
                    <a:lumMod val="25000"/>
                  </a:schemeClr>
                </a:solidFill>
                <a:latin typeface="Abadi"/>
              </a:rPr>
              <a:t>Histogram to help in understanding the spread and central tendency of the data</a:t>
            </a:r>
          </a:p>
          <a:p>
            <a:pPr lvl="1">
              <a:lnSpc>
                <a:spcPct val="100000"/>
              </a:lnSpc>
              <a:spcBef>
                <a:spcPts val="1400"/>
              </a:spcBef>
            </a:pPr>
            <a:r>
              <a:rPr lang="en-US" sz="1800" dirty="0">
                <a:solidFill>
                  <a:schemeClr val="accent3">
                    <a:lumMod val="25000"/>
                  </a:schemeClr>
                </a:solidFill>
                <a:latin typeface="Abadi"/>
              </a:rPr>
              <a:t>Box Plot to highlight the median, quartiles, and potential outliers</a:t>
            </a:r>
          </a:p>
          <a:p>
            <a:pPr lvl="1">
              <a:lnSpc>
                <a:spcPct val="100000"/>
              </a:lnSpc>
              <a:spcBef>
                <a:spcPts val="1400"/>
              </a:spcBef>
            </a:pPr>
            <a:r>
              <a:rPr lang="en-US" sz="1800" dirty="0">
                <a:solidFill>
                  <a:schemeClr val="accent3">
                    <a:lumMod val="25000"/>
                  </a:schemeClr>
                </a:solidFill>
                <a:latin typeface="Abadi"/>
              </a:rPr>
              <a:t>Scatter Plot to identify trends, correlations, and patterns between variables</a:t>
            </a:r>
          </a:p>
          <a:p>
            <a:pPr lvl="1">
              <a:lnSpc>
                <a:spcPct val="100000"/>
              </a:lnSpc>
              <a:spcBef>
                <a:spcPts val="1400"/>
              </a:spcBef>
            </a:pPr>
            <a:r>
              <a:rPr lang="en-US" sz="1800" dirty="0">
                <a:solidFill>
                  <a:schemeClr val="accent3">
                    <a:lumMod val="25000"/>
                  </a:schemeClr>
                </a:solidFill>
                <a:latin typeface="Abadi"/>
              </a:rPr>
              <a:t>Bar Chart to compare and visualize categorical data</a:t>
            </a:r>
          </a:p>
          <a:p>
            <a:pPr lvl="1">
              <a:lnSpc>
                <a:spcPct val="100000"/>
              </a:lnSpc>
              <a:spcBef>
                <a:spcPts val="1400"/>
              </a:spcBef>
            </a:pPr>
            <a:r>
              <a:rPr lang="en-US" sz="1800" dirty="0">
                <a:solidFill>
                  <a:schemeClr val="accent3">
                    <a:lumMod val="25000"/>
                  </a:schemeClr>
                </a:solidFill>
                <a:latin typeface="Abadi"/>
              </a:rPr>
              <a:t>Pie Charts to show a visual representation of the part-to-whole relationships of data</a:t>
            </a:r>
          </a:p>
          <a:p>
            <a:pPr lvl="1">
              <a:lnSpc>
                <a:spcPct val="100000"/>
              </a:lnSpc>
              <a:spcBef>
                <a:spcPts val="1400"/>
              </a:spcBef>
            </a:pPr>
            <a:r>
              <a:rPr lang="en-US" sz="1800" dirty="0">
                <a:solidFill>
                  <a:schemeClr val="accent3">
                    <a:lumMod val="25000"/>
                  </a:schemeClr>
                </a:solidFill>
                <a:latin typeface="Abadi"/>
              </a:rPr>
              <a:t>Line Charts for showing changes and trends over time</a:t>
            </a:r>
          </a:p>
          <a:p>
            <a:pPr>
              <a:lnSpc>
                <a:spcPct val="100000"/>
              </a:lnSpc>
              <a:spcBef>
                <a:spcPts val="1400"/>
              </a:spcBef>
            </a:pPr>
            <a:r>
              <a:rPr lang="en-US" sz="2200" dirty="0">
                <a:solidFill>
                  <a:schemeClr val="accent3">
                    <a:lumMod val="25000"/>
                  </a:schemeClr>
                </a:solidFill>
                <a:latin typeface="Abadi" panose="020B0604020104020204" pitchFamily="34" charset="0"/>
              </a:rPr>
              <a:t>EDA Visualization Repository:</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https://github.com/kpcrash/testrepo/blob/main/edadataviz.ipynb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Create Table: Created a table to store launch data.</a:t>
            </a:r>
          </a:p>
          <a:p>
            <a:pPr>
              <a:lnSpc>
                <a:spcPct val="100000"/>
              </a:lnSpc>
              <a:spcBef>
                <a:spcPts val="1400"/>
              </a:spcBef>
            </a:pPr>
            <a:r>
              <a:rPr lang="en-US" sz="2200" dirty="0">
                <a:solidFill>
                  <a:schemeClr val="accent3">
                    <a:lumMod val="25000"/>
                  </a:schemeClr>
                </a:solidFill>
                <a:latin typeface="Abadi"/>
              </a:rPr>
              <a:t>Insert Data: Inserted records into the table for analysis.</a:t>
            </a:r>
          </a:p>
          <a:p>
            <a:pPr>
              <a:lnSpc>
                <a:spcPct val="100000"/>
              </a:lnSpc>
              <a:spcBef>
                <a:spcPts val="1400"/>
              </a:spcBef>
            </a:pPr>
            <a:r>
              <a:rPr lang="en-US" sz="2200" dirty="0">
                <a:solidFill>
                  <a:schemeClr val="accent3">
                    <a:lumMod val="25000"/>
                  </a:schemeClr>
                </a:solidFill>
                <a:latin typeface="Abadi"/>
              </a:rPr>
              <a:t>Select Queries: Retrieved all records, specific columns, and filtered data based on conditions.</a:t>
            </a:r>
          </a:p>
          <a:p>
            <a:pPr>
              <a:lnSpc>
                <a:spcPct val="100000"/>
              </a:lnSpc>
              <a:spcBef>
                <a:spcPts val="1400"/>
              </a:spcBef>
            </a:pPr>
            <a:r>
              <a:rPr lang="en-US" sz="2200" dirty="0">
                <a:solidFill>
                  <a:schemeClr val="accent3">
                    <a:lumMod val="25000"/>
                  </a:schemeClr>
                </a:solidFill>
                <a:latin typeface="Abadi"/>
              </a:rPr>
              <a:t>Aggregate Functions: Used functions like COUNT, SUM, and AVG to summarize data.</a:t>
            </a:r>
          </a:p>
          <a:p>
            <a:pPr>
              <a:lnSpc>
                <a:spcPct val="100000"/>
              </a:lnSpc>
              <a:spcBef>
                <a:spcPts val="1400"/>
              </a:spcBef>
            </a:pPr>
            <a:r>
              <a:rPr lang="en-US" sz="2200" dirty="0">
                <a:solidFill>
                  <a:schemeClr val="accent3">
                    <a:lumMod val="25000"/>
                  </a:schemeClr>
                </a:solidFill>
                <a:latin typeface="Abadi"/>
              </a:rPr>
              <a:t>Joins: Combined data from multiple tables to enrich the dataset.</a:t>
            </a:r>
          </a:p>
          <a:p>
            <a:pPr>
              <a:lnSpc>
                <a:spcPct val="100000"/>
              </a:lnSpc>
              <a:spcBef>
                <a:spcPts val="1400"/>
              </a:spcBef>
            </a:pPr>
            <a:r>
              <a:rPr lang="en-US" sz="2200" dirty="0">
                <a:solidFill>
                  <a:schemeClr val="accent3">
                    <a:lumMod val="25000"/>
                  </a:schemeClr>
                </a:solidFill>
                <a:latin typeface="Abadi"/>
              </a:rPr>
              <a:t>Group By: Grouped data to compute statistics for different categories.</a:t>
            </a:r>
          </a:p>
          <a:p>
            <a:pPr>
              <a:lnSpc>
                <a:spcPct val="100000"/>
              </a:lnSpc>
              <a:spcBef>
                <a:spcPts val="1400"/>
              </a:spcBef>
            </a:pPr>
            <a:r>
              <a:rPr lang="en-US" sz="2200" dirty="0">
                <a:solidFill>
                  <a:schemeClr val="accent3">
                    <a:lumMod val="25000"/>
                  </a:schemeClr>
                </a:solidFill>
                <a:latin typeface="Abadi"/>
              </a:rPr>
              <a:t>Order By: Sorted data based on specific columns for better readability.</a:t>
            </a:r>
          </a:p>
          <a:p>
            <a:pPr>
              <a:lnSpc>
                <a:spcPct val="100000"/>
              </a:lnSpc>
              <a:spcBef>
                <a:spcPts val="1400"/>
              </a:spcBef>
            </a:pPr>
            <a:r>
              <a:rPr lang="en-US" sz="2200" dirty="0">
                <a:solidFill>
                  <a:schemeClr val="accent3">
                    <a:lumMod val="25000"/>
                  </a:schemeClr>
                </a:solidFill>
                <a:latin typeface="Abadi" panose="020B0604020104020204" pitchFamily="34" charset="0"/>
              </a:rPr>
              <a:t>EDA with SQL Notebook is located here: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https://github.com/kpcrash/testrepo/blob/main/jupyter-labs-eda-sql-coursera_sqllite.ipynb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4187891"/>
            <a:ext cx="10515600" cy="11459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 repository is located here: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https://github.com/kpcrash/testrepo/blob/main/lab_jupyter_launch_site_location.ipynb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graphicFrame>
        <p:nvGraphicFramePr>
          <p:cNvPr id="2" name="Table 1">
            <a:extLst>
              <a:ext uri="{FF2B5EF4-FFF2-40B4-BE49-F238E27FC236}">
                <a16:creationId xmlns:a16="http://schemas.microsoft.com/office/drawing/2014/main" id="{B88B2FFD-447B-F10C-8F19-B0154A1794C1}"/>
              </a:ext>
            </a:extLst>
          </p:cNvPr>
          <p:cNvGraphicFramePr>
            <a:graphicFrameLocks noGrp="1"/>
          </p:cNvGraphicFramePr>
          <p:nvPr>
            <p:extLst>
              <p:ext uri="{D42A27DB-BD31-4B8C-83A1-F6EECF244321}">
                <p14:modId xmlns:p14="http://schemas.microsoft.com/office/powerpoint/2010/main" val="1734557673"/>
              </p:ext>
            </p:extLst>
          </p:nvPr>
        </p:nvGraphicFramePr>
        <p:xfrm>
          <a:off x="1840346" y="1550959"/>
          <a:ext cx="8127999" cy="22910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56434191"/>
                    </a:ext>
                  </a:extLst>
                </a:gridCol>
                <a:gridCol w="2709333">
                  <a:extLst>
                    <a:ext uri="{9D8B030D-6E8A-4147-A177-3AD203B41FA5}">
                      <a16:colId xmlns:a16="http://schemas.microsoft.com/office/drawing/2014/main" val="1877417468"/>
                    </a:ext>
                  </a:extLst>
                </a:gridCol>
                <a:gridCol w="2709333">
                  <a:extLst>
                    <a:ext uri="{9D8B030D-6E8A-4147-A177-3AD203B41FA5}">
                      <a16:colId xmlns:a16="http://schemas.microsoft.com/office/drawing/2014/main" val="3129664174"/>
                    </a:ext>
                  </a:extLst>
                </a:gridCol>
              </a:tblGrid>
              <a:tr h="370840">
                <a:tc>
                  <a:txBody>
                    <a:bodyPr/>
                    <a:lstStyle/>
                    <a:p>
                      <a:r>
                        <a:rPr lang="en-US" dirty="0"/>
                        <a:t>Object Type</a:t>
                      </a:r>
                    </a:p>
                  </a:txBody>
                  <a:tcPr/>
                </a:tc>
                <a:tc>
                  <a:txBody>
                    <a:bodyPr/>
                    <a:lstStyle/>
                    <a:p>
                      <a:r>
                        <a:rPr lang="en-US" dirty="0"/>
                        <a:t>Purpose</a:t>
                      </a:r>
                    </a:p>
                  </a:txBody>
                  <a:tcPr/>
                </a:tc>
                <a:tc>
                  <a:txBody>
                    <a:bodyPr/>
                    <a:lstStyle/>
                    <a:p>
                      <a:r>
                        <a:rPr lang="en-US" dirty="0"/>
                        <a:t>Why Used</a:t>
                      </a:r>
                    </a:p>
                  </a:txBody>
                  <a:tcPr/>
                </a:tc>
                <a:extLst>
                  <a:ext uri="{0D108BD9-81ED-4DB2-BD59-A6C34878D82A}">
                    <a16:rowId xmlns:a16="http://schemas.microsoft.com/office/drawing/2014/main" val="1830245956"/>
                  </a:ext>
                </a:extLst>
              </a:tr>
              <a:tr h="370840">
                <a:tc>
                  <a:txBody>
                    <a:bodyPr/>
                    <a:lstStyle/>
                    <a:p>
                      <a:r>
                        <a:rPr lang="en-US" dirty="0"/>
                        <a:t>Markers</a:t>
                      </a:r>
                    </a:p>
                  </a:txBody>
                  <a:tcPr/>
                </a:tc>
                <a:tc>
                  <a:txBody>
                    <a:bodyPr/>
                    <a:lstStyle/>
                    <a:p>
                      <a:r>
                        <a:rPr lang="en-US" dirty="0"/>
                        <a:t>Indicate specific locations on the map</a:t>
                      </a:r>
                    </a:p>
                  </a:txBody>
                  <a:tcPr/>
                </a:tc>
                <a:tc>
                  <a:txBody>
                    <a:bodyPr/>
                    <a:lstStyle/>
                    <a:p>
                      <a:r>
                        <a:rPr lang="en-US" dirty="0"/>
                        <a:t>Identify locations of launch sites</a:t>
                      </a:r>
                    </a:p>
                  </a:txBody>
                  <a:tcPr/>
                </a:tc>
                <a:extLst>
                  <a:ext uri="{0D108BD9-81ED-4DB2-BD59-A6C34878D82A}">
                    <a16:rowId xmlns:a16="http://schemas.microsoft.com/office/drawing/2014/main" val="1367769854"/>
                  </a:ext>
                </a:extLst>
              </a:tr>
              <a:tr h="370840">
                <a:tc>
                  <a:txBody>
                    <a:bodyPr/>
                    <a:lstStyle/>
                    <a:p>
                      <a:r>
                        <a:rPr lang="en-US" dirty="0"/>
                        <a:t>Circles</a:t>
                      </a:r>
                    </a:p>
                  </a:txBody>
                  <a:tcPr/>
                </a:tc>
                <a:tc>
                  <a:txBody>
                    <a:bodyPr/>
                    <a:lstStyle/>
                    <a:p>
                      <a:r>
                        <a:rPr lang="en-US" dirty="0"/>
                        <a:t>Highlight areas around points</a:t>
                      </a:r>
                    </a:p>
                  </a:txBody>
                  <a:tcPr/>
                </a:tc>
                <a:tc>
                  <a:txBody>
                    <a:bodyPr/>
                    <a:lstStyle/>
                    <a:p>
                      <a:r>
                        <a:rPr lang="en-US" dirty="0"/>
                        <a:t>Show spatial relation of launch sites</a:t>
                      </a:r>
                    </a:p>
                  </a:txBody>
                  <a:tcPr/>
                </a:tc>
                <a:extLst>
                  <a:ext uri="{0D108BD9-81ED-4DB2-BD59-A6C34878D82A}">
                    <a16:rowId xmlns:a16="http://schemas.microsoft.com/office/drawing/2014/main" val="2057009267"/>
                  </a:ext>
                </a:extLst>
              </a:tr>
              <a:tr h="529321">
                <a:tc>
                  <a:txBody>
                    <a:bodyPr/>
                    <a:lstStyle/>
                    <a:p>
                      <a:r>
                        <a:rPr lang="en-US" dirty="0"/>
                        <a:t>Lines</a:t>
                      </a:r>
                    </a:p>
                  </a:txBody>
                  <a:tcPr/>
                </a:tc>
                <a:tc>
                  <a:txBody>
                    <a:bodyPr/>
                    <a:lstStyle/>
                    <a:p>
                      <a:r>
                        <a:rPr lang="en-US" dirty="0"/>
                        <a:t>Connect multiple points on a map</a:t>
                      </a:r>
                    </a:p>
                  </a:txBody>
                  <a:tcPr/>
                </a:tc>
                <a:tc>
                  <a:txBody>
                    <a:bodyPr/>
                    <a:lstStyle/>
                    <a:p>
                      <a:r>
                        <a:rPr lang="en-US" dirty="0"/>
                        <a:t>Visualize connections between points</a:t>
                      </a:r>
                    </a:p>
                  </a:txBody>
                  <a:tcPr/>
                </a:tc>
                <a:extLst>
                  <a:ext uri="{0D108BD9-81ED-4DB2-BD59-A6C34878D82A}">
                    <a16:rowId xmlns:a16="http://schemas.microsoft.com/office/drawing/2014/main" val="3961791684"/>
                  </a:ext>
                </a:extLst>
              </a:tr>
            </a:tbl>
          </a:graphicData>
        </a:graphic>
      </p:graphicFrame>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455608"/>
          </a:xfrm>
          <a:prstGeom prst="rect">
            <a:avLst/>
          </a:prstGeom>
        </p:spPr>
        <p:txBody>
          <a:bodyPr vert="horz" lIns="91440" tIns="45720" rIns="91440" bIns="45720" rtlCol="0" anchor="t">
            <a:normAutofit/>
          </a:bodyPr>
          <a:lstStyle/>
          <a:p>
            <a:r>
              <a:rPr lang="en-US" dirty="0"/>
              <a:t>A </a:t>
            </a:r>
            <a:r>
              <a:rPr lang="en-US" dirty="0" err="1"/>
              <a:t>Plotly</a:t>
            </a:r>
            <a:r>
              <a:rPr lang="en-US" dirty="0"/>
              <a:t> Dashboard was created to allow for interactivity, clarity, and flexibility allowing users to drill down on details.</a:t>
            </a:r>
          </a:p>
          <a:p>
            <a:r>
              <a:rPr lang="en-US" dirty="0"/>
              <a:t>Dashboard contains a dropdown selector that influences a pie chart and range slider that filters data based on payload mass range shown in a scatter plot</a:t>
            </a:r>
          </a:p>
          <a:p>
            <a:r>
              <a:rPr lang="en-US" dirty="0"/>
              <a:t>Both dropdown and range slider inputs dynamically update the scatter plot to reflect selected filters.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C5BE0A17-AC09-31F3-E79D-BFB43BA1DB02}"/>
              </a:ext>
            </a:extLst>
          </p:cNvPr>
          <p:cNvSpPr txBox="1">
            <a:spLocks/>
          </p:cNvSpPr>
          <p:nvPr/>
        </p:nvSpPr>
        <p:spPr>
          <a:xfrm>
            <a:off x="734028" y="5452584"/>
            <a:ext cx="10515600" cy="11459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repository is located here: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https://github.com/kpcrash/testrepo/blob/main/spacex_dash_app.py</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51494"/>
            <a:ext cx="7298145" cy="4351338"/>
          </a:xfrm>
          <a:prstGeom prst="rect">
            <a:avLst/>
          </a:prstGeom>
        </p:spPr>
        <p:txBody>
          <a:bodyPr>
            <a:normAutofit lnSpcReduction="10000"/>
          </a:bodyPr>
          <a:lstStyle/>
          <a:p>
            <a:r>
              <a:rPr lang="en-US" dirty="0"/>
              <a:t>For predictive analysis the following steps were performed:</a:t>
            </a:r>
          </a:p>
          <a:p>
            <a:pPr lvl="1"/>
            <a:r>
              <a:rPr lang="en-US" dirty="0"/>
              <a:t>Data Preprocessing (Feature selection, Normalization)</a:t>
            </a:r>
          </a:p>
          <a:p>
            <a:pPr lvl="1"/>
            <a:r>
              <a:rPr lang="en-US" dirty="0"/>
              <a:t>Model Building (Logistic Regression, SVM, Decision Trees, and KNN)</a:t>
            </a:r>
          </a:p>
          <a:p>
            <a:pPr lvl="1"/>
            <a:r>
              <a:rPr lang="en-US" dirty="0"/>
              <a:t>Model Evaluation (Train-test split, Cross-validation, Accuracy, Precision, Recall, and F1-score)</a:t>
            </a:r>
          </a:p>
          <a:p>
            <a:pPr lvl="1"/>
            <a:r>
              <a:rPr lang="en-US" dirty="0"/>
              <a:t>Model Tuning (Hyperparameter optimization using </a:t>
            </a:r>
            <a:r>
              <a:rPr lang="en-US" dirty="0" err="1"/>
              <a:t>GridSearchCV</a:t>
            </a:r>
            <a:r>
              <a:rPr lang="en-US" dirty="0"/>
              <a:t>)</a:t>
            </a:r>
          </a:p>
          <a:p>
            <a:pPr lvl="1"/>
            <a:r>
              <a:rPr lang="en-US" dirty="0"/>
              <a:t>Model Selection (Compare evaluation metrics, select the best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F28B2865-2A70-4ED6-6338-E614C2A39CD1}"/>
              </a:ext>
            </a:extLst>
          </p:cNvPr>
          <p:cNvSpPr txBox="1">
            <a:spLocks/>
          </p:cNvSpPr>
          <p:nvPr/>
        </p:nvSpPr>
        <p:spPr>
          <a:xfrm>
            <a:off x="734028" y="5603974"/>
            <a:ext cx="10515600" cy="11459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repository is located here: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https://github.com/kpcrash/testrepo/blob/main/spacex_dash_app.py</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6" name="Content Placeholder 4">
            <a:extLst>
              <a:ext uri="{FF2B5EF4-FFF2-40B4-BE49-F238E27FC236}">
                <a16:creationId xmlns:a16="http://schemas.microsoft.com/office/drawing/2014/main" id="{DDC919B0-FB76-41E7-CE57-95AEFF8C0B17}"/>
              </a:ext>
            </a:extLst>
          </p:cNvPr>
          <p:cNvSpPr txBox="1">
            <a:spLocks/>
          </p:cNvSpPr>
          <p:nvPr/>
        </p:nvSpPr>
        <p:spPr>
          <a:xfrm>
            <a:off x="906390" y="5497123"/>
            <a:ext cx="10515600" cy="8222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 name="Picture 7">
            <a:extLst>
              <a:ext uri="{FF2B5EF4-FFF2-40B4-BE49-F238E27FC236}">
                <a16:creationId xmlns:a16="http://schemas.microsoft.com/office/drawing/2014/main" id="{92285F5E-0DFD-35EF-893B-9579CF4C6A2D}"/>
              </a:ext>
            </a:extLst>
          </p:cNvPr>
          <p:cNvPicPr>
            <a:picLocks noChangeAspect="1"/>
          </p:cNvPicPr>
          <p:nvPr/>
        </p:nvPicPr>
        <p:blipFill rotWithShape="1">
          <a:blip r:embed="rId4"/>
          <a:srcRect t="2878" b="4849"/>
          <a:stretch/>
        </p:blipFill>
        <p:spPr>
          <a:xfrm>
            <a:off x="7678329" y="207818"/>
            <a:ext cx="4420705" cy="632806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72998" y="2342"/>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Results</a:t>
            </a:r>
            <a:endParaRPr lang="en-US" dirty="0">
              <a:solidFill>
                <a:srgbClr val="0B49CB"/>
              </a:solidFill>
            </a:endParaRPr>
          </a:p>
        </p:txBody>
      </p:sp>
      <p:pic>
        <p:nvPicPr>
          <p:cNvPr id="2050" name="Picture 2">
            <a:extLst>
              <a:ext uri="{FF2B5EF4-FFF2-40B4-BE49-F238E27FC236}">
                <a16:creationId xmlns:a16="http://schemas.microsoft.com/office/drawing/2014/main" id="{4316ED31-5B2E-7F8A-612E-6DB99DF9EB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153" y="1403571"/>
            <a:ext cx="10955482" cy="21454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2618702-7398-121D-9F47-AEE892AE09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53" y="3610074"/>
            <a:ext cx="5444404" cy="3247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99C7361-46AD-D244-67AC-8FFBE0F2EAA3}"/>
              </a:ext>
            </a:extLst>
          </p:cNvPr>
          <p:cNvPicPr>
            <a:picLocks noChangeAspect="1"/>
          </p:cNvPicPr>
          <p:nvPr/>
        </p:nvPicPr>
        <p:blipFill>
          <a:blip r:embed="rId6"/>
          <a:stretch>
            <a:fillRect/>
          </a:stretch>
        </p:blipFill>
        <p:spPr>
          <a:xfrm>
            <a:off x="6278445" y="3641050"/>
            <a:ext cx="4756700" cy="309016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72998" y="2342"/>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Demo Screenshots</a:t>
            </a:r>
            <a:endParaRPr lang="en-US" dirty="0">
              <a:solidFill>
                <a:srgbClr val="0B49CB"/>
              </a:solidFill>
            </a:endParaRPr>
          </a:p>
        </p:txBody>
      </p:sp>
      <p:pic>
        <p:nvPicPr>
          <p:cNvPr id="3" name="Picture 2" descr="Chart, pie chart&#10;&#10;Description automatically generated">
            <a:extLst>
              <a:ext uri="{FF2B5EF4-FFF2-40B4-BE49-F238E27FC236}">
                <a16:creationId xmlns:a16="http://schemas.microsoft.com/office/drawing/2014/main" id="{3D5F6974-EC7A-48EA-DEF4-F4DD286143F8}"/>
              </a:ext>
            </a:extLst>
          </p:cNvPr>
          <p:cNvPicPr>
            <a:picLocks noChangeAspect="1"/>
          </p:cNvPicPr>
          <p:nvPr/>
        </p:nvPicPr>
        <p:blipFill>
          <a:blip r:embed="rId4"/>
          <a:stretch>
            <a:fillRect/>
          </a:stretch>
        </p:blipFill>
        <p:spPr>
          <a:xfrm>
            <a:off x="0" y="1350878"/>
            <a:ext cx="8936182" cy="2924481"/>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2BC40B90-D14B-5732-89A5-77CB0227A861}"/>
              </a:ext>
            </a:extLst>
          </p:cNvPr>
          <p:cNvPicPr>
            <a:picLocks noChangeAspect="1"/>
          </p:cNvPicPr>
          <p:nvPr/>
        </p:nvPicPr>
        <p:blipFill>
          <a:blip r:embed="rId5"/>
          <a:stretch>
            <a:fillRect/>
          </a:stretch>
        </p:blipFill>
        <p:spPr>
          <a:xfrm>
            <a:off x="3013363" y="4412626"/>
            <a:ext cx="9033164" cy="2395773"/>
          </a:xfrm>
          <a:prstGeom prst="rect">
            <a:avLst/>
          </a:prstGeom>
        </p:spPr>
      </p:pic>
    </p:spTree>
    <p:extLst>
      <p:ext uri="{BB962C8B-B14F-4D97-AF65-F5344CB8AC3E}">
        <p14:creationId xmlns:p14="http://schemas.microsoft.com/office/powerpoint/2010/main" val="2676310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Predicitve</a:t>
            </a:r>
            <a:r>
              <a:rPr lang="en-US" dirty="0">
                <a:solidFill>
                  <a:srgbClr val="0B49CB"/>
                </a:solidFill>
                <a:latin typeface="Abadi"/>
              </a:rPr>
              <a:t> Analysis Results</a:t>
            </a:r>
            <a:endParaRPr lang="en-US" dirty="0">
              <a:solidFill>
                <a:srgbClr val="0B49CB"/>
              </a:solidFill>
            </a:endParaRPr>
          </a:p>
        </p:txBody>
      </p:sp>
      <p:pic>
        <p:nvPicPr>
          <p:cNvPr id="3074" name="Picture 2">
            <a:extLst>
              <a:ext uri="{FF2B5EF4-FFF2-40B4-BE49-F238E27FC236}">
                <a16:creationId xmlns:a16="http://schemas.microsoft.com/office/drawing/2014/main" id="{2147105D-DABB-AC9B-5984-713E3DB81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25" y="1262064"/>
            <a:ext cx="2838821" cy="24371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12C9D1-C59A-47C6-A6E6-EF27CF8727C5}"/>
              </a:ext>
            </a:extLst>
          </p:cNvPr>
          <p:cNvSpPr txBox="1"/>
          <p:nvPr/>
        </p:nvSpPr>
        <p:spPr>
          <a:xfrm>
            <a:off x="319777" y="3688774"/>
            <a:ext cx="2645760" cy="369332"/>
          </a:xfrm>
          <a:prstGeom prst="rect">
            <a:avLst/>
          </a:prstGeom>
          <a:noFill/>
        </p:spPr>
        <p:txBody>
          <a:bodyPr wrap="square" rtlCol="0">
            <a:spAutoFit/>
          </a:bodyPr>
          <a:lstStyle/>
          <a:p>
            <a:r>
              <a:rPr lang="en-US" dirty="0"/>
              <a:t>Logistic Regression Results</a:t>
            </a:r>
          </a:p>
        </p:txBody>
      </p:sp>
      <p:pic>
        <p:nvPicPr>
          <p:cNvPr id="3076" name="Picture 4">
            <a:extLst>
              <a:ext uri="{FF2B5EF4-FFF2-40B4-BE49-F238E27FC236}">
                <a16:creationId xmlns:a16="http://schemas.microsoft.com/office/drawing/2014/main" id="{F891C23E-AED5-8EC2-DC5B-64A3CE839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598" y="1215758"/>
            <a:ext cx="2995180" cy="25713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08FA9D-648D-B3B0-DEE1-D62D57FC7B09}"/>
              </a:ext>
            </a:extLst>
          </p:cNvPr>
          <p:cNvSpPr txBox="1"/>
          <p:nvPr/>
        </p:nvSpPr>
        <p:spPr>
          <a:xfrm>
            <a:off x="3351786" y="3746376"/>
            <a:ext cx="2645760" cy="369332"/>
          </a:xfrm>
          <a:prstGeom prst="rect">
            <a:avLst/>
          </a:prstGeom>
          <a:noFill/>
        </p:spPr>
        <p:txBody>
          <a:bodyPr wrap="square" rtlCol="0">
            <a:spAutoFit/>
          </a:bodyPr>
          <a:lstStyle/>
          <a:p>
            <a:pPr algn="ctr"/>
            <a:r>
              <a:rPr lang="en-US" dirty="0"/>
              <a:t>SVM Results</a:t>
            </a:r>
          </a:p>
        </p:txBody>
      </p:sp>
      <p:pic>
        <p:nvPicPr>
          <p:cNvPr id="3078" name="Picture 6">
            <a:extLst>
              <a:ext uri="{FF2B5EF4-FFF2-40B4-BE49-F238E27FC236}">
                <a16:creationId xmlns:a16="http://schemas.microsoft.com/office/drawing/2014/main" id="{90E2BCCD-55F5-B6F5-1B94-4AC86754D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4549" y="1215758"/>
            <a:ext cx="2995181" cy="25713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E9CF552-F0DE-2597-3C48-9448AE330EFF}"/>
              </a:ext>
            </a:extLst>
          </p:cNvPr>
          <p:cNvSpPr txBox="1"/>
          <p:nvPr/>
        </p:nvSpPr>
        <p:spPr>
          <a:xfrm>
            <a:off x="6540027" y="3746376"/>
            <a:ext cx="2294232" cy="369332"/>
          </a:xfrm>
          <a:prstGeom prst="rect">
            <a:avLst/>
          </a:prstGeom>
          <a:noFill/>
        </p:spPr>
        <p:txBody>
          <a:bodyPr wrap="square" rtlCol="0">
            <a:spAutoFit/>
          </a:bodyPr>
          <a:lstStyle/>
          <a:p>
            <a:pPr algn="ctr"/>
            <a:r>
              <a:rPr lang="en-US" dirty="0"/>
              <a:t>Decision Tree Results</a:t>
            </a:r>
          </a:p>
        </p:txBody>
      </p:sp>
      <p:pic>
        <p:nvPicPr>
          <p:cNvPr id="3080" name="Picture 8">
            <a:extLst>
              <a:ext uri="{FF2B5EF4-FFF2-40B4-BE49-F238E27FC236}">
                <a16:creationId xmlns:a16="http://schemas.microsoft.com/office/drawing/2014/main" id="{1710E6FC-932E-B8E6-282B-B0870DCF7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0501" y="1264917"/>
            <a:ext cx="2880656" cy="24730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56E081F-8ED5-F66B-3F8D-12BDCEB3A42B}"/>
              </a:ext>
            </a:extLst>
          </p:cNvPr>
          <p:cNvSpPr txBox="1"/>
          <p:nvPr/>
        </p:nvSpPr>
        <p:spPr>
          <a:xfrm>
            <a:off x="9402790" y="3699165"/>
            <a:ext cx="2294232" cy="369332"/>
          </a:xfrm>
          <a:prstGeom prst="rect">
            <a:avLst/>
          </a:prstGeom>
          <a:noFill/>
        </p:spPr>
        <p:txBody>
          <a:bodyPr wrap="square" rtlCol="0">
            <a:spAutoFit/>
          </a:bodyPr>
          <a:lstStyle/>
          <a:p>
            <a:pPr algn="ctr"/>
            <a:r>
              <a:rPr lang="en-US" dirty="0"/>
              <a:t>KNN CV Results</a:t>
            </a:r>
          </a:p>
        </p:txBody>
      </p:sp>
      <p:sp>
        <p:nvSpPr>
          <p:cNvPr id="11" name="TextBox 10">
            <a:extLst>
              <a:ext uri="{FF2B5EF4-FFF2-40B4-BE49-F238E27FC236}">
                <a16:creationId xmlns:a16="http://schemas.microsoft.com/office/drawing/2014/main" id="{DCF7C306-D09C-3186-74CB-03833DA6EFF1}"/>
              </a:ext>
            </a:extLst>
          </p:cNvPr>
          <p:cNvSpPr txBox="1"/>
          <p:nvPr/>
        </p:nvSpPr>
        <p:spPr>
          <a:xfrm>
            <a:off x="529936" y="4312227"/>
            <a:ext cx="11274137" cy="1527464"/>
          </a:xfrm>
          <a:prstGeom prst="rect">
            <a:avLst/>
          </a:prstGeom>
          <a:noFill/>
        </p:spPr>
        <p:txBody>
          <a:bodyPr wrap="square" rtlCol="0">
            <a:spAutoFit/>
          </a:bodyPr>
          <a:lstStyle/>
          <a:p>
            <a:r>
              <a:rPr lang="en-US" dirty="0"/>
              <a:t>Logistic Regression Test Accuracy:  0.8464285714285713</a:t>
            </a:r>
          </a:p>
          <a:p>
            <a:r>
              <a:rPr lang="en-US" dirty="0"/>
              <a:t>Support Vector Machine Test Accuracy:  0.8482142857142856</a:t>
            </a:r>
          </a:p>
          <a:p>
            <a:r>
              <a:rPr lang="en-US" dirty="0"/>
              <a:t>Decision Tree Test Accuracy:  0.8892857142857145</a:t>
            </a:r>
          </a:p>
          <a:p>
            <a:r>
              <a:rPr lang="en-US" dirty="0"/>
              <a:t>K-Nearest Neighbors Test Accuracy:  0.8482142857142858</a:t>
            </a:r>
          </a:p>
          <a:p>
            <a:r>
              <a:rPr lang="en-US" b="1" dirty="0"/>
              <a:t>The best performing model is Decision Tree with an accuracy of 0.8892857142857145</a:t>
            </a:r>
          </a:p>
        </p:txBody>
      </p:sp>
    </p:spTree>
    <p:extLst>
      <p:ext uri="{BB962C8B-B14F-4D97-AF65-F5344CB8AC3E}">
        <p14:creationId xmlns:p14="http://schemas.microsoft.com/office/powerpoint/2010/main" val="96223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4098" name="Picture 2">
            <a:extLst>
              <a:ext uri="{FF2B5EF4-FFF2-40B4-BE49-F238E27FC236}">
                <a16:creationId xmlns:a16="http://schemas.microsoft.com/office/drawing/2014/main" id="{E47A4720-3F8B-24F0-9ABF-794EF8B35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95" y="1480417"/>
            <a:ext cx="612457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D5C7184-64EA-1CC0-DFF5-D27AF6987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9177" y="1463099"/>
            <a:ext cx="4706434" cy="446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E153D368-6E32-35C6-80CD-ABB610679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09" y="1769448"/>
            <a:ext cx="5679280" cy="395118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4D9A711-C0E7-DD7C-1D52-31898550DA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366" y="1785649"/>
            <a:ext cx="5478634" cy="381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6" name="Picture 2">
            <a:extLst>
              <a:ext uri="{FF2B5EF4-FFF2-40B4-BE49-F238E27FC236}">
                <a16:creationId xmlns:a16="http://schemas.microsoft.com/office/drawing/2014/main" id="{33B2827A-7544-E081-8E3E-FDFD2C4B8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71" y="1765913"/>
            <a:ext cx="5772609" cy="34437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CDB744B-631B-3069-66A0-560FA557B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7218" y="1765914"/>
            <a:ext cx="5772609" cy="344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170" name="Picture 2">
            <a:extLst>
              <a:ext uri="{FF2B5EF4-FFF2-40B4-BE49-F238E27FC236}">
                <a16:creationId xmlns:a16="http://schemas.microsoft.com/office/drawing/2014/main" id="{B0B8D0C1-2F7E-EC0E-93DB-CACC4FBDF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06" y="1688293"/>
            <a:ext cx="5835794" cy="34814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C04A6A4-740B-7A0B-4A83-87ECFFD816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4437" y="1732569"/>
            <a:ext cx="5687357" cy="339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194" name="Picture 2">
            <a:extLst>
              <a:ext uri="{FF2B5EF4-FFF2-40B4-BE49-F238E27FC236}">
                <a16:creationId xmlns:a16="http://schemas.microsoft.com/office/drawing/2014/main" id="{5A37CBAC-C35A-7752-8ACC-98A1DC225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0755"/>
            <a:ext cx="5978668" cy="357387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4FC1F9A-567A-8C20-A84A-46FCAFC5E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33393"/>
            <a:ext cx="5635264" cy="336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218" name="Picture 2">
            <a:extLst>
              <a:ext uri="{FF2B5EF4-FFF2-40B4-BE49-F238E27FC236}">
                <a16:creationId xmlns:a16="http://schemas.microsoft.com/office/drawing/2014/main" id="{18AFE426-7ADC-7EB8-30F5-4EA6BD347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39" y="1386269"/>
            <a:ext cx="7017043" cy="455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0481D1F4-360F-3B5B-AE7D-E6C3241E697C}"/>
              </a:ext>
            </a:extLst>
          </p:cNvPr>
          <p:cNvGraphicFramePr>
            <a:graphicFrameLocks noGrp="1"/>
          </p:cNvGraphicFramePr>
          <p:nvPr>
            <p:extLst>
              <p:ext uri="{D42A27DB-BD31-4B8C-83A1-F6EECF244321}">
                <p14:modId xmlns:p14="http://schemas.microsoft.com/office/powerpoint/2010/main" val="3633111554"/>
              </p:ext>
            </p:extLst>
          </p:nvPr>
        </p:nvGraphicFramePr>
        <p:xfrm>
          <a:off x="385004" y="3484378"/>
          <a:ext cx="10515600" cy="1828800"/>
        </p:xfrm>
        <a:graphic>
          <a:graphicData uri="http://schemas.openxmlformats.org/drawingml/2006/table">
            <a:tbl>
              <a:tblPr/>
              <a:tblGrid>
                <a:gridCol w="10515600">
                  <a:extLst>
                    <a:ext uri="{9D8B030D-6E8A-4147-A177-3AD203B41FA5}">
                      <a16:colId xmlns:a16="http://schemas.microsoft.com/office/drawing/2014/main" val="2805816563"/>
                    </a:ext>
                  </a:extLst>
                </a:gridCol>
              </a:tblGrid>
              <a:tr h="0">
                <a:tc>
                  <a:txBody>
                    <a:bodyPr/>
                    <a:lstStyle/>
                    <a:p>
                      <a:r>
                        <a:rPr lang="en-US" dirty="0" err="1"/>
                        <a:t>Launch_Site</a:t>
                      </a:r>
                      <a:endParaRPr lang="en-US" dirty="0"/>
                    </a:p>
                  </a:txBody>
                  <a:tcPr anchor="ctr">
                    <a:lnL>
                      <a:noFill/>
                    </a:lnL>
                    <a:lnR>
                      <a:noFill/>
                    </a:lnR>
                    <a:lnT>
                      <a:noFill/>
                    </a:lnT>
                    <a:lnB>
                      <a:noFill/>
                    </a:lnB>
                    <a:solidFill>
                      <a:srgbClr val="FFFFFF"/>
                    </a:solidFill>
                  </a:tcPr>
                </a:tc>
                <a:extLst>
                  <a:ext uri="{0D108BD9-81ED-4DB2-BD59-A6C34878D82A}">
                    <a16:rowId xmlns:a16="http://schemas.microsoft.com/office/drawing/2014/main" val="2614714498"/>
                  </a:ext>
                </a:extLst>
              </a:tr>
              <a:tr h="0">
                <a:tc>
                  <a:txBody>
                    <a:bodyPr/>
                    <a:lstStyle/>
                    <a:p>
                      <a:r>
                        <a:rPr lang="en-US"/>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678969305"/>
                  </a:ext>
                </a:extLst>
              </a:tr>
              <a:tr h="0">
                <a:tc>
                  <a:txBody>
                    <a:bodyPr/>
                    <a:lstStyle/>
                    <a:p>
                      <a:r>
                        <a:rPr lang="en-US"/>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3028881060"/>
                  </a:ext>
                </a:extLst>
              </a:tr>
              <a:tr h="0">
                <a:tc>
                  <a:txBody>
                    <a:bodyPr/>
                    <a:lstStyle/>
                    <a:p>
                      <a:r>
                        <a:rPr lang="en-US" dirty="0"/>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1537638109"/>
                  </a:ext>
                </a:extLst>
              </a:tr>
              <a:tr h="0">
                <a:tc>
                  <a:txBody>
                    <a:bodyPr/>
                    <a:lstStyle/>
                    <a:p>
                      <a:r>
                        <a:rPr lang="en-US" dirty="0"/>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537133021"/>
                  </a:ext>
                </a:extLst>
              </a:tr>
            </a:tbl>
          </a:graphicData>
        </a:graphic>
      </p:graphicFrame>
      <p:sp>
        <p:nvSpPr>
          <p:cNvPr id="7" name="TextBox 6">
            <a:extLst>
              <a:ext uri="{FF2B5EF4-FFF2-40B4-BE49-F238E27FC236}">
                <a16:creationId xmlns:a16="http://schemas.microsoft.com/office/drawing/2014/main" id="{370DB862-A167-B16B-A080-B856FC3DA28B}"/>
              </a:ext>
            </a:extLst>
          </p:cNvPr>
          <p:cNvSpPr txBox="1"/>
          <p:nvPr/>
        </p:nvSpPr>
        <p:spPr>
          <a:xfrm>
            <a:off x="385004" y="2782669"/>
            <a:ext cx="10515600" cy="646331"/>
          </a:xfrm>
          <a:prstGeom prst="rect">
            <a:avLst/>
          </a:prstGeom>
          <a:noFill/>
        </p:spPr>
        <p:txBody>
          <a:bodyPr wrap="square">
            <a:spAutoFit/>
          </a:bodyPr>
          <a:lstStyle/>
          <a:p>
            <a:r>
              <a:rPr lang="en-US" b="0" dirty="0">
                <a:solidFill>
                  <a:srgbClr val="0000FF"/>
                </a:solidFill>
                <a:effectLst/>
                <a:highlight>
                  <a:srgbClr val="F7F7F7"/>
                </a:highlight>
                <a:latin typeface="Courier New" panose="02070309020205020404" pitchFamily="49" charset="0"/>
              </a:rPr>
              <a:t>%</a:t>
            </a:r>
            <a:r>
              <a:rPr lang="en-US" b="0" dirty="0" err="1">
                <a:solidFill>
                  <a:srgbClr val="0000FF"/>
                </a:solidFill>
                <a:effectLst/>
                <a:highlight>
                  <a:srgbClr val="F7F7F7"/>
                </a:highlight>
                <a:latin typeface="Courier New" panose="02070309020205020404" pitchFamily="49" charset="0"/>
              </a:rPr>
              <a:t>sql</a:t>
            </a:r>
            <a:r>
              <a:rPr lang="en-US" b="0" dirty="0">
                <a:solidFill>
                  <a:srgbClr val="0000FF"/>
                </a:solidFill>
                <a:effectLst/>
                <a:highlight>
                  <a:srgbClr val="F7F7F7"/>
                </a:highlight>
                <a:latin typeface="Courier New" panose="02070309020205020404" pitchFamily="49" charset="0"/>
              </a:rPr>
              <a:t> select</a:t>
            </a:r>
            <a:r>
              <a:rPr lang="en-US" b="0" dirty="0">
                <a:solidFill>
                  <a:srgbClr val="000000"/>
                </a:solidFill>
                <a:effectLst/>
                <a:highlight>
                  <a:srgbClr val="F7F7F7"/>
                </a:highlight>
                <a:latin typeface="Courier New" panose="02070309020205020404" pitchFamily="49" charset="0"/>
              </a:rPr>
              <a:t> </a:t>
            </a:r>
            <a:r>
              <a:rPr lang="en-US" b="0" dirty="0">
                <a:solidFill>
                  <a:srgbClr val="0000FF"/>
                </a:solidFill>
                <a:effectLst/>
                <a:highlight>
                  <a:srgbClr val="F7F7F7"/>
                </a:highlight>
                <a:latin typeface="Courier New" panose="02070309020205020404" pitchFamily="49" charset="0"/>
              </a:rPr>
              <a:t>distinct</a:t>
            </a:r>
            <a:r>
              <a:rPr lang="en-US" b="0" dirty="0">
                <a:solidFill>
                  <a:srgbClr val="000000"/>
                </a:solidFill>
                <a:effectLst/>
                <a:highlight>
                  <a:srgbClr val="F7F7F7"/>
                </a:highlight>
                <a:latin typeface="Courier New" panose="02070309020205020404" pitchFamily="49" charset="0"/>
              </a:rPr>
              <a:t> </a:t>
            </a:r>
            <a:r>
              <a:rPr lang="en-US" b="0" dirty="0">
                <a:solidFill>
                  <a:srgbClr val="A31515"/>
                </a:solidFill>
                <a:effectLst/>
                <a:highlight>
                  <a:srgbClr val="F7F7F7"/>
                </a:highlight>
                <a:latin typeface="Courier New" panose="02070309020205020404" pitchFamily="49" charset="0"/>
              </a:rPr>
              <a:t>"</a:t>
            </a:r>
            <a:r>
              <a:rPr lang="en-US" b="0" dirty="0" err="1">
                <a:solidFill>
                  <a:srgbClr val="A31515"/>
                </a:solidFill>
                <a:effectLst/>
                <a:highlight>
                  <a:srgbClr val="F7F7F7"/>
                </a:highlight>
                <a:latin typeface="Courier New" panose="02070309020205020404" pitchFamily="49" charset="0"/>
              </a:rPr>
              <a:t>Launch_Site</a:t>
            </a:r>
            <a:r>
              <a:rPr lang="en-US" b="0" dirty="0">
                <a:solidFill>
                  <a:srgbClr val="A31515"/>
                </a:solidFill>
                <a:effectLst/>
                <a:highlight>
                  <a:srgbClr val="F7F7F7"/>
                </a:highlight>
                <a:latin typeface="Courier New" panose="02070309020205020404" pitchFamily="49" charset="0"/>
              </a:rPr>
              <a:t>"</a:t>
            </a:r>
            <a:r>
              <a:rPr lang="en-US" b="0" dirty="0">
                <a:solidFill>
                  <a:srgbClr val="000000"/>
                </a:solidFill>
                <a:effectLst/>
                <a:highlight>
                  <a:srgbClr val="F7F7F7"/>
                </a:highlight>
                <a:latin typeface="Courier New" panose="02070309020205020404" pitchFamily="49" charset="0"/>
              </a:rPr>
              <a:t> </a:t>
            </a:r>
            <a:r>
              <a:rPr lang="en-US" b="0" dirty="0">
                <a:solidFill>
                  <a:srgbClr val="0000FF"/>
                </a:solidFill>
                <a:effectLst/>
                <a:highlight>
                  <a:srgbClr val="F7F7F7"/>
                </a:highlight>
                <a:latin typeface="Courier New" panose="02070309020205020404" pitchFamily="49" charset="0"/>
              </a:rPr>
              <a:t>from</a:t>
            </a:r>
            <a:r>
              <a:rPr lang="en-US" b="0" dirty="0">
                <a:solidFill>
                  <a:srgbClr val="000000"/>
                </a:solidFill>
                <a:effectLst/>
                <a:highlight>
                  <a:srgbClr val="F7F7F7"/>
                </a:highlight>
                <a:latin typeface="Courier New" panose="02070309020205020404" pitchFamily="49" charset="0"/>
              </a:rPr>
              <a:t> SPACEXTABLE (Uses distinct to limit to the unique names)</a:t>
            </a:r>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This query uses the limit function to reduce the results to the first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0BB055EE-D0D3-2500-9DCA-B5D59AFEB483}"/>
              </a:ext>
            </a:extLst>
          </p:cNvPr>
          <p:cNvPicPr>
            <a:picLocks noChangeAspect="1"/>
          </p:cNvPicPr>
          <p:nvPr/>
        </p:nvPicPr>
        <p:blipFill>
          <a:blip r:embed="rId3"/>
          <a:stretch>
            <a:fillRect/>
          </a:stretch>
        </p:blipFill>
        <p:spPr>
          <a:xfrm>
            <a:off x="145472" y="3893935"/>
            <a:ext cx="11489966" cy="200269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This query uses the SUM function to calculate a total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10;&#10;Description automatically generated">
            <a:extLst>
              <a:ext uri="{FF2B5EF4-FFF2-40B4-BE49-F238E27FC236}">
                <a16:creationId xmlns:a16="http://schemas.microsoft.com/office/drawing/2014/main" id="{B792BEFA-5786-7CEC-F3ED-F0DBEA5A09A3}"/>
              </a:ext>
            </a:extLst>
          </p:cNvPr>
          <p:cNvPicPr>
            <a:picLocks noChangeAspect="1"/>
          </p:cNvPicPr>
          <p:nvPr/>
        </p:nvPicPr>
        <p:blipFill>
          <a:blip r:embed="rId3"/>
          <a:stretch>
            <a:fillRect/>
          </a:stretch>
        </p:blipFill>
        <p:spPr>
          <a:xfrm>
            <a:off x="852436" y="3102447"/>
            <a:ext cx="6954220" cy="15051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A8E98-841D-69E1-38F6-59E5D0A136B8}"/>
              </a:ext>
            </a:extLst>
          </p:cNvPr>
          <p:cNvSpPr>
            <a:spLocks noGrp="1"/>
          </p:cNvSpPr>
          <p:nvPr>
            <p:ph idx="1"/>
          </p:nvPr>
        </p:nvSpPr>
        <p:spPr>
          <a:xfrm>
            <a:off x="-129001" y="1333128"/>
            <a:ext cx="7795437" cy="4351338"/>
          </a:xfrm>
        </p:spPr>
        <p:txBody>
          <a:bodyPr/>
          <a:lstStyle/>
          <a:p>
            <a:r>
              <a:rPr lang="en-US" sz="2400" dirty="0"/>
              <a:t>Using many data collection, wrangling, and analysis techniques we determined the best way to predict the successful first stage landing of a Falcon 9 rocket and provide a dashboard for additional analysis.</a:t>
            </a:r>
          </a:p>
          <a:p>
            <a:r>
              <a:rPr lang="en-US" sz="2400" dirty="0"/>
              <a:t>To do this we used the SpaceX API, </a:t>
            </a:r>
            <a:r>
              <a:rPr lang="en-US" sz="2400" dirty="0" err="1"/>
              <a:t>webscraping</a:t>
            </a:r>
            <a:r>
              <a:rPr lang="en-US" sz="2400" dirty="0"/>
              <a:t>, regression, and visualization methodologies to review historical launch data and make a decision.</a:t>
            </a:r>
          </a:p>
          <a:p>
            <a:r>
              <a:rPr lang="en-US" sz="2400" dirty="0"/>
              <a:t>The results show that:</a:t>
            </a:r>
          </a:p>
          <a:p>
            <a:pPr lvl="1"/>
            <a:r>
              <a:rPr lang="en-US" sz="2000" dirty="0"/>
              <a:t>There is a positive relationship for LEO orbit and no relationship for GTO orbit</a:t>
            </a:r>
          </a:p>
          <a:p>
            <a:pPr lvl="1"/>
            <a:r>
              <a:rPr lang="en-US" sz="2000" dirty="0"/>
              <a:t>There is a positive relationship between payload weight and Polar, LEO, and ISS</a:t>
            </a:r>
          </a:p>
          <a:p>
            <a:pPr lvl="1"/>
            <a:r>
              <a:rPr lang="en-US" sz="2000" dirty="0"/>
              <a:t>Using this information, successful launches have increased from 2014 to 2020</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923229" y="293219"/>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5" name="Picture 4">
            <a:extLst>
              <a:ext uri="{FF2B5EF4-FFF2-40B4-BE49-F238E27FC236}">
                <a16:creationId xmlns:a16="http://schemas.microsoft.com/office/drawing/2014/main" id="{1DD3AE3D-5120-10D3-A533-DB30AB625AE2}"/>
              </a:ext>
            </a:extLst>
          </p:cNvPr>
          <p:cNvPicPr>
            <a:picLocks noChangeAspect="1"/>
          </p:cNvPicPr>
          <p:nvPr/>
        </p:nvPicPr>
        <p:blipFill>
          <a:blip r:embed="rId3"/>
          <a:stretch>
            <a:fillRect/>
          </a:stretch>
        </p:blipFill>
        <p:spPr>
          <a:xfrm>
            <a:off x="7923229" y="4220192"/>
            <a:ext cx="3609038" cy="2344589"/>
          </a:xfrm>
          <a:prstGeom prst="rect">
            <a:avLst/>
          </a:prstGeom>
        </p:spPr>
      </p:pic>
      <p:pic>
        <p:nvPicPr>
          <p:cNvPr id="7" name="Picture 6" descr="Graphical user interface, chart, application, table, Excel&#10;&#10;Description automatically generated">
            <a:extLst>
              <a:ext uri="{FF2B5EF4-FFF2-40B4-BE49-F238E27FC236}">
                <a16:creationId xmlns:a16="http://schemas.microsoft.com/office/drawing/2014/main" id="{80198BE5-8082-4C7C-307D-06AEC472EF97}"/>
              </a:ext>
            </a:extLst>
          </p:cNvPr>
          <p:cNvPicPr>
            <a:picLocks noChangeAspect="1"/>
          </p:cNvPicPr>
          <p:nvPr/>
        </p:nvPicPr>
        <p:blipFill rotWithShape="1">
          <a:blip r:embed="rId4"/>
          <a:srcRect l="30436" t="14544" r="30145" b="31081"/>
          <a:stretch/>
        </p:blipFill>
        <p:spPr>
          <a:xfrm>
            <a:off x="7923228" y="1442043"/>
            <a:ext cx="3534743" cy="2640902"/>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This query uses the AVG function to calculate an average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03CD5485-FC8C-AD6D-EF9D-0DCF552086D2}"/>
              </a:ext>
            </a:extLst>
          </p:cNvPr>
          <p:cNvPicPr>
            <a:picLocks noChangeAspect="1"/>
          </p:cNvPicPr>
          <p:nvPr/>
        </p:nvPicPr>
        <p:blipFill>
          <a:blip r:embed="rId3"/>
          <a:stretch>
            <a:fillRect/>
          </a:stretch>
        </p:blipFill>
        <p:spPr>
          <a:xfrm>
            <a:off x="934258" y="2999386"/>
            <a:ext cx="7039957" cy="175284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uses a where clause and the MIN function to determine the result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text, application&#10;&#10;Description automatically generated">
            <a:extLst>
              <a:ext uri="{FF2B5EF4-FFF2-40B4-BE49-F238E27FC236}">
                <a16:creationId xmlns:a16="http://schemas.microsoft.com/office/drawing/2014/main" id="{79950204-101F-04C0-3F57-B583D9520DFD}"/>
              </a:ext>
            </a:extLst>
          </p:cNvPr>
          <p:cNvPicPr>
            <a:picLocks noChangeAspect="1"/>
          </p:cNvPicPr>
          <p:nvPr/>
        </p:nvPicPr>
        <p:blipFill>
          <a:blip r:embed="rId3"/>
          <a:stretch>
            <a:fillRect/>
          </a:stretch>
        </p:blipFill>
        <p:spPr>
          <a:xfrm>
            <a:off x="1094067" y="2979486"/>
            <a:ext cx="6325483" cy="154326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uses distinct, a where clause, and a between predicate to get the results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picture containing graphical user interface&#10;&#10;Description automatically generated">
            <a:extLst>
              <a:ext uri="{FF2B5EF4-FFF2-40B4-BE49-F238E27FC236}">
                <a16:creationId xmlns:a16="http://schemas.microsoft.com/office/drawing/2014/main" id="{BB69CA32-B6DC-C618-AF30-951B5FA4F233}"/>
              </a:ext>
            </a:extLst>
          </p:cNvPr>
          <p:cNvPicPr>
            <a:picLocks noChangeAspect="1"/>
          </p:cNvPicPr>
          <p:nvPr/>
        </p:nvPicPr>
        <p:blipFill>
          <a:blip r:embed="rId3"/>
          <a:stretch>
            <a:fillRect/>
          </a:stretch>
        </p:blipFill>
        <p:spPr>
          <a:xfrm>
            <a:off x="54802" y="3767833"/>
            <a:ext cx="11946017" cy="225774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This query combines the SUM function with LIKE clauses and aliasing to determine the result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C4491A4-B646-429D-AC18-C4336EAE9A30}"/>
              </a:ext>
            </a:extLst>
          </p:cNvPr>
          <p:cNvPicPr>
            <a:picLocks noChangeAspect="1"/>
          </p:cNvPicPr>
          <p:nvPr/>
        </p:nvPicPr>
        <p:blipFill>
          <a:blip r:embed="rId3"/>
          <a:stretch>
            <a:fillRect/>
          </a:stretch>
        </p:blipFill>
        <p:spPr>
          <a:xfrm>
            <a:off x="0" y="3429000"/>
            <a:ext cx="12192000" cy="12700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9857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This query uses a subquery to provide results based on a distinct booster version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0480EC3D-AABD-B96E-EC93-0962C2CEA5E1}"/>
              </a:ext>
            </a:extLst>
          </p:cNvPr>
          <p:cNvPicPr>
            <a:picLocks noChangeAspect="1"/>
          </p:cNvPicPr>
          <p:nvPr/>
        </p:nvPicPr>
        <p:blipFill>
          <a:blip r:embed="rId3"/>
          <a:stretch>
            <a:fillRect/>
          </a:stretch>
        </p:blipFill>
        <p:spPr>
          <a:xfrm>
            <a:off x="734028" y="2753743"/>
            <a:ext cx="10421804" cy="401058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This query requires a custom date function.</a:t>
            </a:r>
          </a:p>
          <a:p>
            <a:pPr>
              <a:lnSpc>
                <a:spcPct val="100000"/>
              </a:lnSpc>
              <a:spcBef>
                <a:spcPts val="1400"/>
              </a:spcBef>
            </a:pPr>
            <a:r>
              <a:rPr lang="en-US" sz="2200" dirty="0">
                <a:solidFill>
                  <a:schemeClr val="accent3">
                    <a:lumMod val="25000"/>
                  </a:schemeClr>
                </a:solidFill>
                <a:latin typeface="Abadi"/>
              </a:rPr>
              <a:t>It then uses a where clause with that function to illustrate a result</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Text&#10;&#10;Description automatically generated with medium confidence">
            <a:extLst>
              <a:ext uri="{FF2B5EF4-FFF2-40B4-BE49-F238E27FC236}">
                <a16:creationId xmlns:a16="http://schemas.microsoft.com/office/drawing/2014/main" id="{D6D0A55F-4D0B-76AA-6C86-706AE3AF8025}"/>
              </a:ext>
            </a:extLst>
          </p:cNvPr>
          <p:cNvPicPr>
            <a:picLocks noChangeAspect="1"/>
          </p:cNvPicPr>
          <p:nvPr/>
        </p:nvPicPr>
        <p:blipFill>
          <a:blip r:embed="rId3"/>
          <a:stretch>
            <a:fillRect/>
          </a:stretch>
        </p:blipFill>
        <p:spPr>
          <a:xfrm>
            <a:off x="6273111" y="1210079"/>
            <a:ext cx="5734850" cy="558242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This query uses COUNT and RANK functions to produce the results.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Text&#10;&#10;Description automatically generated with low confidence">
            <a:extLst>
              <a:ext uri="{FF2B5EF4-FFF2-40B4-BE49-F238E27FC236}">
                <a16:creationId xmlns:a16="http://schemas.microsoft.com/office/drawing/2014/main" id="{D4EE4015-19C6-05C8-CFA5-09383B226B41}"/>
              </a:ext>
            </a:extLst>
          </p:cNvPr>
          <p:cNvPicPr>
            <a:picLocks noChangeAspect="1"/>
          </p:cNvPicPr>
          <p:nvPr/>
        </p:nvPicPr>
        <p:blipFill>
          <a:blip r:embed="rId3"/>
          <a:stretch>
            <a:fillRect/>
          </a:stretch>
        </p:blipFill>
        <p:spPr>
          <a:xfrm>
            <a:off x="6390347" y="1318027"/>
            <a:ext cx="4648849" cy="500132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9065" y="1160607"/>
            <a:ext cx="3822771"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Explain the important elements and findings on the screenshot:</a:t>
            </a:r>
          </a:p>
          <a:p>
            <a:pPr marL="0" indent="0">
              <a:lnSpc>
                <a:spcPct val="100000"/>
              </a:lnSpc>
              <a:spcBef>
                <a:spcPts val="1400"/>
              </a:spcBef>
              <a:buNone/>
            </a:pPr>
            <a:r>
              <a:rPr lang="en-US" sz="2200" dirty="0">
                <a:solidFill>
                  <a:schemeClr val="accent3">
                    <a:lumMod val="25000"/>
                  </a:schemeClr>
                </a:solidFill>
                <a:latin typeface="Abadi"/>
              </a:rPr>
              <a:t>This map shows where all of the SpaceX launch sites are and that they are all located near a coastline.</a:t>
            </a: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a:t>
            </a:r>
          </a:p>
        </p:txBody>
      </p:sp>
      <p:pic>
        <p:nvPicPr>
          <p:cNvPr id="6" name="Picture 5" descr="Map&#10;&#10;Description automatically generated">
            <a:extLst>
              <a:ext uri="{FF2B5EF4-FFF2-40B4-BE49-F238E27FC236}">
                <a16:creationId xmlns:a16="http://schemas.microsoft.com/office/drawing/2014/main" id="{50BEBEB7-2C6F-822B-46FE-394722F53872}"/>
              </a:ext>
            </a:extLst>
          </p:cNvPr>
          <p:cNvPicPr>
            <a:picLocks noChangeAspect="1"/>
          </p:cNvPicPr>
          <p:nvPr/>
        </p:nvPicPr>
        <p:blipFill>
          <a:blip r:embed="rId3"/>
          <a:stretch>
            <a:fillRect/>
          </a:stretch>
        </p:blipFill>
        <p:spPr>
          <a:xfrm>
            <a:off x="4301836" y="1346055"/>
            <a:ext cx="7565654" cy="444668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6493" y="1380967"/>
            <a:ext cx="3303226"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r>
              <a:rPr lang="en-US" dirty="0">
                <a:solidFill>
                  <a:schemeClr val="accent3">
                    <a:lumMod val="25000"/>
                  </a:schemeClr>
                </a:solidFill>
              </a:rPr>
              <a:t>These images show the success or failure rate at each location as indicated by red (failure) or green (success) markers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4" name="Picture 3" descr="Map&#10;&#10;Description automatically generated">
            <a:extLst>
              <a:ext uri="{FF2B5EF4-FFF2-40B4-BE49-F238E27FC236}">
                <a16:creationId xmlns:a16="http://schemas.microsoft.com/office/drawing/2014/main" id="{3AB8B12D-DC4A-DA18-EFF7-277C09928606}"/>
              </a:ext>
            </a:extLst>
          </p:cNvPr>
          <p:cNvPicPr>
            <a:picLocks noChangeAspect="1"/>
          </p:cNvPicPr>
          <p:nvPr/>
        </p:nvPicPr>
        <p:blipFill>
          <a:blip r:embed="rId3"/>
          <a:stretch>
            <a:fillRect/>
          </a:stretch>
        </p:blipFill>
        <p:spPr>
          <a:xfrm>
            <a:off x="4076795" y="1380967"/>
            <a:ext cx="3595059" cy="3121458"/>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1B39653D-FB18-069C-1D49-92A595344187}"/>
              </a:ext>
            </a:extLst>
          </p:cNvPr>
          <p:cNvPicPr>
            <a:picLocks noChangeAspect="1"/>
          </p:cNvPicPr>
          <p:nvPr/>
        </p:nvPicPr>
        <p:blipFill>
          <a:blip r:embed="rId4"/>
          <a:stretch>
            <a:fillRect/>
          </a:stretch>
        </p:blipFill>
        <p:spPr>
          <a:xfrm>
            <a:off x="7138555" y="3478775"/>
            <a:ext cx="4524616" cy="293844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0BB08-FEE8-5C4D-8D32-EC3B86CF47F3}"/>
              </a:ext>
            </a:extLst>
          </p:cNvPr>
          <p:cNvSpPr>
            <a:spLocks noGrp="1"/>
          </p:cNvSpPr>
          <p:nvPr>
            <p:ph idx="1"/>
          </p:nvPr>
        </p:nvSpPr>
        <p:spPr>
          <a:xfrm>
            <a:off x="838200" y="1430301"/>
            <a:ext cx="10515600" cy="4996910"/>
          </a:xfrm>
        </p:spPr>
        <p:txBody>
          <a:bodyPr/>
          <a:lstStyle/>
          <a:p>
            <a:r>
              <a:rPr lang="en-US" sz="2400" dirty="0"/>
              <a:t>The SpaceX program aims to provide an economical edge in getting rockets into space. To do this, we have to analyze each aspect of the launch process to determine what works and what doesn’t.</a:t>
            </a:r>
          </a:p>
          <a:p>
            <a:r>
              <a:rPr lang="en-US" sz="2400" dirty="0"/>
              <a:t>To do this, we look at some of questions that need answers:</a:t>
            </a:r>
          </a:p>
          <a:p>
            <a:pPr lvl="1"/>
            <a:r>
              <a:rPr lang="en-US" sz="2000" dirty="0"/>
              <a:t>How many launches has SpaceX conducted each year?</a:t>
            </a:r>
          </a:p>
          <a:p>
            <a:pPr lvl="1"/>
            <a:r>
              <a:rPr lang="en-US" sz="2000" dirty="0"/>
              <a:t>What are the most common launch sites used by SpaceX?</a:t>
            </a:r>
          </a:p>
          <a:p>
            <a:pPr lvl="1"/>
            <a:r>
              <a:rPr lang="en-US" sz="2000" dirty="0"/>
              <a:t>What is the distribution of payload masses across all launches?</a:t>
            </a:r>
          </a:p>
          <a:p>
            <a:pPr lvl="1"/>
            <a:r>
              <a:rPr lang="en-US" sz="2000" dirty="0"/>
              <a:t>Which orbits are most frequently targeted by SpaceX launches?</a:t>
            </a:r>
          </a:p>
          <a:p>
            <a:pPr lvl="1"/>
            <a:r>
              <a:rPr lang="en-US" sz="2000" dirty="0"/>
              <a:t>What is the success rate of different booster versions?</a:t>
            </a:r>
          </a:p>
          <a:p>
            <a:pPr lvl="1"/>
            <a:r>
              <a:rPr lang="en-US" sz="2000" dirty="0"/>
              <a:t>How many times has each booster been reused?</a:t>
            </a:r>
          </a:p>
          <a:p>
            <a:pPr lvl="1"/>
            <a:r>
              <a:rPr lang="en-US" sz="2000" dirty="0"/>
              <a:t>Are there any noticeable trends or patterns in launch outcomes over time?</a:t>
            </a:r>
          </a:p>
          <a:p>
            <a:pPr lvl="1"/>
            <a:r>
              <a:rPr lang="en-US" sz="2000" dirty="0"/>
              <a:t>How has the success rate of launches evolved over the years?</a:t>
            </a:r>
          </a:p>
          <a:p>
            <a:pPr lvl="1"/>
            <a:r>
              <a:rPr lang="en-US" sz="2000" dirty="0"/>
              <a:t>How do launch outcomes vary by launch site locations (latitude and longitude)?</a:t>
            </a:r>
          </a:p>
          <a:p>
            <a:pPr lvl="1"/>
            <a:r>
              <a:rPr lang="en-US" sz="2000" dirty="0"/>
              <a:t>Can we predict the success of a launch based on features like payload mass, booster version, and launch site?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55952" y="214138"/>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68521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shot shows the proximity of  the coastline to the launch site. It also goes over a railroad showing how launch site activities can impact surrounding elements.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 to Coastline</a:t>
            </a:r>
          </a:p>
        </p:txBody>
      </p:sp>
      <p:pic>
        <p:nvPicPr>
          <p:cNvPr id="4" name="Picture 3" descr="Map&#10;&#10;Description automatically generated">
            <a:extLst>
              <a:ext uri="{FF2B5EF4-FFF2-40B4-BE49-F238E27FC236}">
                <a16:creationId xmlns:a16="http://schemas.microsoft.com/office/drawing/2014/main" id="{D6BDA35C-AA48-19D1-F8D8-F5AA554359A8}"/>
              </a:ext>
            </a:extLst>
          </p:cNvPr>
          <p:cNvPicPr>
            <a:picLocks noChangeAspect="1"/>
          </p:cNvPicPr>
          <p:nvPr/>
        </p:nvPicPr>
        <p:blipFill>
          <a:blip r:embed="rId3"/>
          <a:stretch>
            <a:fillRect/>
          </a:stretch>
        </p:blipFill>
        <p:spPr>
          <a:xfrm>
            <a:off x="5455227" y="1550064"/>
            <a:ext cx="5134692" cy="496321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pie chart shows the percentage of total successes by launch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descr="Chart, pie chart&#10;&#10;Description automatically generated">
            <a:extLst>
              <a:ext uri="{FF2B5EF4-FFF2-40B4-BE49-F238E27FC236}">
                <a16:creationId xmlns:a16="http://schemas.microsoft.com/office/drawing/2014/main" id="{15E0FBE3-883D-F856-C4C1-6EE9F26066E1}"/>
              </a:ext>
            </a:extLst>
          </p:cNvPr>
          <p:cNvPicPr>
            <a:picLocks noChangeAspect="1"/>
          </p:cNvPicPr>
          <p:nvPr/>
        </p:nvPicPr>
        <p:blipFill>
          <a:blip r:embed="rId3"/>
          <a:stretch>
            <a:fillRect/>
          </a:stretch>
        </p:blipFill>
        <p:spPr>
          <a:xfrm>
            <a:off x="0" y="2416789"/>
            <a:ext cx="12192000" cy="301762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shows the highest success rate for the sites and that the best success is had at CCAFS LC-40</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Ratio for a site</a:t>
            </a:r>
          </a:p>
        </p:txBody>
      </p:sp>
      <p:pic>
        <p:nvPicPr>
          <p:cNvPr id="4" name="Picture 3" descr="Chart, pie chart&#10;&#10;Description automatically generated">
            <a:extLst>
              <a:ext uri="{FF2B5EF4-FFF2-40B4-BE49-F238E27FC236}">
                <a16:creationId xmlns:a16="http://schemas.microsoft.com/office/drawing/2014/main" id="{49E59CA8-96A5-45D7-BF1F-B24B858C9820}"/>
              </a:ext>
            </a:extLst>
          </p:cNvPr>
          <p:cNvPicPr>
            <a:picLocks noChangeAspect="1"/>
          </p:cNvPicPr>
          <p:nvPr/>
        </p:nvPicPr>
        <p:blipFill>
          <a:blip r:embed="rId3"/>
          <a:stretch>
            <a:fillRect/>
          </a:stretch>
        </p:blipFill>
        <p:spPr>
          <a:xfrm>
            <a:off x="103909" y="2782950"/>
            <a:ext cx="12192000" cy="344344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3365" y="1332969"/>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These findings show how the payload impacts the success rate of specific booster versions across sample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Impact of Payload on Success</a:t>
            </a:r>
          </a:p>
        </p:txBody>
      </p:sp>
      <p:pic>
        <p:nvPicPr>
          <p:cNvPr id="4" name="Picture 3" descr="A screenshot of a computer&#10;&#10;Description automatically generated">
            <a:extLst>
              <a:ext uri="{FF2B5EF4-FFF2-40B4-BE49-F238E27FC236}">
                <a16:creationId xmlns:a16="http://schemas.microsoft.com/office/drawing/2014/main" id="{57817FF0-1A31-842C-6F83-5DE8A6747C66}"/>
              </a:ext>
            </a:extLst>
          </p:cNvPr>
          <p:cNvPicPr>
            <a:picLocks noChangeAspect="1"/>
          </p:cNvPicPr>
          <p:nvPr/>
        </p:nvPicPr>
        <p:blipFill>
          <a:blip r:embed="rId3"/>
          <a:stretch>
            <a:fillRect/>
          </a:stretch>
        </p:blipFill>
        <p:spPr>
          <a:xfrm>
            <a:off x="123059" y="2160820"/>
            <a:ext cx="6277742" cy="2929386"/>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67480E67-3D28-E23F-4794-7F10B828C776}"/>
              </a:ext>
            </a:extLst>
          </p:cNvPr>
          <p:cNvPicPr>
            <a:picLocks noChangeAspect="1"/>
          </p:cNvPicPr>
          <p:nvPr/>
        </p:nvPicPr>
        <p:blipFill>
          <a:blip r:embed="rId4"/>
          <a:stretch>
            <a:fillRect/>
          </a:stretch>
        </p:blipFill>
        <p:spPr>
          <a:xfrm>
            <a:off x="5445099" y="3881284"/>
            <a:ext cx="6539345" cy="283129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5383" y="1523205"/>
            <a:ext cx="4934599" cy="490400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Logistic Regression Test Accuracy:  0.8464285714285713</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Support Vector Machine Test Accuracy:  0.8482142857142856</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Test Accuracy:  0.8875</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K-Nearest Neighbors Test Accuracy:  0.8482142857142858</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The best performing model is Decision Tree with an accuracy of 0.8875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2290" name="Picture 2">
            <a:extLst>
              <a:ext uri="{FF2B5EF4-FFF2-40B4-BE49-F238E27FC236}">
                <a16:creationId xmlns:a16="http://schemas.microsoft.com/office/drawing/2014/main" id="{6E09B23D-F626-CB2E-0913-03015F8C5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282" y="1523205"/>
            <a:ext cx="6747711" cy="4362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51802" y="1523205"/>
            <a:ext cx="5745089" cy="4586649"/>
          </a:xfrm>
          <a:prstGeom prst="rect">
            <a:avLst/>
          </a:prstGeom>
        </p:spPr>
        <p:txBody>
          <a:bodyPr>
            <a:normAutofit/>
          </a:bodyPr>
          <a:lstStyle/>
          <a:p>
            <a:pPr marL="0" indent="0">
              <a:buNone/>
            </a:pPr>
            <a:r>
              <a:rPr lang="en-US" sz="1600" b="1" dirty="0"/>
              <a:t>Components of the Confusion Matrix:</a:t>
            </a:r>
          </a:p>
          <a:p>
            <a:pPr>
              <a:buFont typeface="Arial" panose="020B0604020202020204" pitchFamily="34" charset="0"/>
              <a:buChar char="•"/>
            </a:pPr>
            <a:r>
              <a:rPr lang="en-US" sz="1600" b="1" dirty="0"/>
              <a:t>True Positives (TP)</a:t>
            </a:r>
            <a:r>
              <a:rPr lang="en-US" sz="1600" dirty="0"/>
              <a:t>: Correctly predicted positive instances.</a:t>
            </a:r>
          </a:p>
          <a:p>
            <a:pPr>
              <a:buFont typeface="Arial" panose="020B0604020202020204" pitchFamily="34" charset="0"/>
              <a:buChar char="•"/>
            </a:pPr>
            <a:r>
              <a:rPr lang="en-US" sz="1600" b="1" dirty="0"/>
              <a:t>True Negatives (TN)</a:t>
            </a:r>
            <a:r>
              <a:rPr lang="en-US" sz="1600" dirty="0"/>
              <a:t>: Correctly predicted negative instances.</a:t>
            </a:r>
          </a:p>
          <a:p>
            <a:pPr>
              <a:buFont typeface="Arial" panose="020B0604020202020204" pitchFamily="34" charset="0"/>
              <a:buChar char="•"/>
            </a:pPr>
            <a:r>
              <a:rPr lang="en-US" sz="1600" b="1" dirty="0"/>
              <a:t>False Positives (FP)</a:t>
            </a:r>
            <a:r>
              <a:rPr lang="en-US" sz="1600" dirty="0"/>
              <a:t>: Incorrectly predicted positive instances (Type I error).</a:t>
            </a:r>
          </a:p>
          <a:p>
            <a:pPr>
              <a:buFont typeface="Arial" panose="020B0604020202020204" pitchFamily="34" charset="0"/>
              <a:buChar char="•"/>
            </a:pPr>
            <a:r>
              <a:rPr lang="en-US" sz="1600" b="1" dirty="0"/>
              <a:t>False Negatives (FN)</a:t>
            </a:r>
            <a:r>
              <a:rPr lang="en-US" sz="1600" dirty="0"/>
              <a:t>: Incorrectly predicted negative instances (Type II error).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Best Model</a:t>
            </a:r>
            <a:endParaRPr lang="en-US" dirty="0">
              <a:solidFill>
                <a:srgbClr val="0B49CB"/>
              </a:solidFill>
            </a:endParaRPr>
          </a:p>
        </p:txBody>
      </p:sp>
      <p:pic>
        <p:nvPicPr>
          <p:cNvPr id="13314" name="Picture 2">
            <a:extLst>
              <a:ext uri="{FF2B5EF4-FFF2-40B4-BE49-F238E27FC236}">
                <a16:creationId xmlns:a16="http://schemas.microsoft.com/office/drawing/2014/main" id="{0906B0DA-DC70-16F4-F2AF-204F35EA4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720" y="1535113"/>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78468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discovered that:</a:t>
            </a:r>
          </a:p>
          <a:p>
            <a:pPr lvl="1">
              <a:lnSpc>
                <a:spcPct val="100000"/>
              </a:lnSpc>
              <a:spcBef>
                <a:spcPts val="1400"/>
              </a:spcBef>
            </a:pPr>
            <a:r>
              <a:rPr lang="en-US" sz="1800" dirty="0">
                <a:solidFill>
                  <a:schemeClr val="accent3">
                    <a:lumMod val="25000"/>
                  </a:schemeClr>
                </a:solidFill>
                <a:latin typeface="Abadi" panose="020B0604020104020204" pitchFamily="34" charset="0"/>
              </a:rPr>
              <a:t>Optimizing payload configurations to ensure higher success rates. Heavier payloads might have different success probabilities compared to lighter ones.</a:t>
            </a:r>
          </a:p>
          <a:p>
            <a:pPr lvl="1">
              <a:lnSpc>
                <a:spcPct val="100000"/>
              </a:lnSpc>
              <a:spcBef>
                <a:spcPts val="1400"/>
              </a:spcBef>
            </a:pPr>
            <a:r>
              <a:rPr lang="en-US" sz="1800" dirty="0">
                <a:solidFill>
                  <a:schemeClr val="accent3">
                    <a:lumMod val="25000"/>
                  </a:schemeClr>
                </a:solidFill>
                <a:latin typeface="Abadi" panose="020B0604020104020204" pitchFamily="34" charset="0"/>
              </a:rPr>
              <a:t>We need to enhance facilities and processes at launch sites with lower success rates. Different launch sites show varying success rates, likely due to geographical, technical, and logistical factors.</a:t>
            </a:r>
          </a:p>
          <a:p>
            <a:pPr lvl="1">
              <a:lnSpc>
                <a:spcPct val="100000"/>
              </a:lnSpc>
              <a:spcBef>
                <a:spcPts val="1400"/>
              </a:spcBef>
            </a:pPr>
            <a:r>
              <a:rPr lang="en-US" sz="1800" dirty="0">
                <a:solidFill>
                  <a:schemeClr val="accent3">
                    <a:lumMod val="25000"/>
                  </a:schemeClr>
                </a:solidFill>
                <a:latin typeface="Abadi" panose="020B0604020104020204" pitchFamily="34" charset="0"/>
              </a:rPr>
              <a:t>We need to invest in booster technologies and refine reuse protocols to maximize launch success. This is because the reuse and type of boosters significantly impact the outcome</a:t>
            </a:r>
          </a:p>
          <a:p>
            <a:pPr>
              <a:lnSpc>
                <a:spcPct val="100000"/>
              </a:lnSpc>
              <a:spcBef>
                <a:spcPts val="1400"/>
              </a:spcBef>
            </a:pPr>
            <a:r>
              <a:rPr lang="en-US" sz="2200" dirty="0">
                <a:solidFill>
                  <a:schemeClr val="accent3">
                    <a:lumMod val="25000"/>
                  </a:schemeClr>
                </a:solidFill>
                <a:latin typeface="Abadi" panose="020B0604020104020204" pitchFamily="34" charset="0"/>
              </a:rPr>
              <a:t>By understanding which factors most affect success rates, SpaceX can allocate resources more effectively, focusing on optimizing crucial aspects such as payload configurations and launch preparations at specific sites.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Please review files in the repository at </a:t>
            </a:r>
            <a:r>
              <a:rPr lang="en-US" sz="2200" dirty="0">
                <a:solidFill>
                  <a:schemeClr val="accent3">
                    <a:lumMod val="25000"/>
                  </a:schemeClr>
                </a:solidFill>
                <a:latin typeface="Abadi" panose="020B0604020104020204" pitchFamily="34" charset="0"/>
                <a:hlinkClick r:id="rId4"/>
              </a:rPr>
              <a:t>https://github.com/kpcrash/testrepo/tree/main</a:t>
            </a:r>
            <a:r>
              <a:rPr lang="en-US" sz="2200" dirty="0">
                <a:solidFill>
                  <a:schemeClr val="accent3">
                    <a:lumMod val="25000"/>
                  </a:schemeClr>
                </a:solidFill>
                <a:latin typeface="Abadi" panose="020B0604020104020204" pitchFamily="34" charset="0"/>
              </a:rPr>
              <a:t> for further information.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Thank you.</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4800" dirty="0">
                <a:solidFill>
                  <a:schemeClr val="accent3">
                    <a:lumMod val="25000"/>
                  </a:schemeClr>
                </a:solidFill>
                <a:latin typeface="Abadi"/>
              </a:rPr>
              <a:t>Data collection methodology:</a:t>
            </a:r>
          </a:p>
          <a:p>
            <a:pPr lvl="1">
              <a:lnSpc>
                <a:spcPct val="120000"/>
              </a:lnSpc>
              <a:spcBef>
                <a:spcPts val="1400"/>
              </a:spcBef>
            </a:pPr>
            <a:r>
              <a:rPr lang="en-US" sz="4400" dirty="0">
                <a:solidFill>
                  <a:schemeClr val="bg2">
                    <a:lumMod val="50000"/>
                  </a:schemeClr>
                </a:solidFill>
                <a:latin typeface="Abadi"/>
              </a:rPr>
              <a:t>Data sources: APIs, Web Scraping, Databases, and Public Datasets</a:t>
            </a:r>
          </a:p>
          <a:p>
            <a:pPr lvl="1">
              <a:lnSpc>
                <a:spcPct val="120000"/>
              </a:lnSpc>
              <a:spcBef>
                <a:spcPts val="1400"/>
              </a:spcBef>
            </a:pPr>
            <a:r>
              <a:rPr lang="en-US" sz="4400" dirty="0">
                <a:solidFill>
                  <a:schemeClr val="bg2">
                    <a:lumMod val="50000"/>
                  </a:schemeClr>
                </a:solidFill>
                <a:latin typeface="Abadi"/>
              </a:rPr>
              <a:t>Tools used: Python (requests, Beautiful Soup), SQL</a:t>
            </a:r>
          </a:p>
          <a:p>
            <a:pPr>
              <a:lnSpc>
                <a:spcPct val="120000"/>
              </a:lnSpc>
              <a:spcBef>
                <a:spcPts val="1400"/>
              </a:spcBef>
            </a:pPr>
            <a:r>
              <a:rPr lang="en-US" sz="4800" dirty="0">
                <a:solidFill>
                  <a:schemeClr val="accent3">
                    <a:lumMod val="25000"/>
                  </a:schemeClr>
                </a:solidFill>
                <a:latin typeface="Abadi"/>
              </a:rPr>
              <a:t>Perform data wrangling</a:t>
            </a:r>
          </a:p>
          <a:p>
            <a:pPr lvl="1">
              <a:lnSpc>
                <a:spcPct val="120000"/>
              </a:lnSpc>
              <a:spcBef>
                <a:spcPts val="1400"/>
              </a:spcBef>
            </a:pPr>
            <a:r>
              <a:rPr lang="en-US" sz="4400" dirty="0">
                <a:solidFill>
                  <a:schemeClr val="bg2">
                    <a:lumMod val="50000"/>
                  </a:schemeClr>
                </a:solidFill>
                <a:latin typeface="Abadi"/>
              </a:rPr>
              <a:t>Data Cleaning: Handling missing values, removing duplicates</a:t>
            </a:r>
          </a:p>
          <a:p>
            <a:pPr lvl="1">
              <a:lnSpc>
                <a:spcPct val="120000"/>
              </a:lnSpc>
              <a:spcBef>
                <a:spcPts val="1400"/>
              </a:spcBef>
            </a:pPr>
            <a:r>
              <a:rPr lang="en-US" sz="4400" dirty="0">
                <a:solidFill>
                  <a:schemeClr val="bg2">
                    <a:lumMod val="50000"/>
                  </a:schemeClr>
                </a:solidFill>
                <a:latin typeface="Abadi"/>
              </a:rPr>
              <a:t>Data Transformation: Normalization, Scaling</a:t>
            </a:r>
          </a:p>
          <a:p>
            <a:pPr>
              <a:lnSpc>
                <a:spcPct val="120000"/>
              </a:lnSpc>
              <a:spcBef>
                <a:spcPts val="1400"/>
              </a:spcBef>
            </a:pPr>
            <a:r>
              <a:rPr lang="en-US" sz="4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4800" dirty="0">
                <a:solidFill>
                  <a:schemeClr val="accent3">
                    <a:lumMod val="25000"/>
                  </a:schemeClr>
                </a:solidFill>
                <a:latin typeface="Abadi"/>
              </a:rPr>
              <a:t>Techniques: Visualization (Matplotlib, Seaborn), SQL Queries</a:t>
            </a:r>
          </a:p>
          <a:p>
            <a:pPr lvl="1">
              <a:lnSpc>
                <a:spcPct val="120000"/>
              </a:lnSpc>
              <a:spcBef>
                <a:spcPts val="1400"/>
              </a:spcBef>
            </a:pPr>
            <a:r>
              <a:rPr lang="en-US" sz="4800" dirty="0">
                <a:solidFill>
                  <a:schemeClr val="accent3">
                    <a:lumMod val="25000"/>
                  </a:schemeClr>
                </a:solidFill>
                <a:latin typeface="Abadi"/>
              </a:rPr>
              <a:t>Insights Gained: Identified patterns and trends, Detected anomalies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a:rPr>
              <a:t>Perform interactive visual analytics using Folium and </a:t>
            </a:r>
            <a:r>
              <a:rPr lang="en-US" sz="1900" dirty="0" err="1">
                <a:solidFill>
                  <a:schemeClr val="accent3">
                    <a:lumMod val="25000"/>
                  </a:schemeClr>
                </a:solidFill>
                <a:latin typeface="Abadi"/>
              </a:rPr>
              <a:t>Plotly</a:t>
            </a:r>
            <a:r>
              <a:rPr lang="en-US" sz="1900" dirty="0">
                <a:solidFill>
                  <a:schemeClr val="accent3">
                    <a:lumMod val="25000"/>
                  </a:schemeClr>
                </a:solidFill>
                <a:latin typeface="Abadi"/>
              </a:rPr>
              <a:t> Dash</a:t>
            </a:r>
          </a:p>
          <a:p>
            <a:pPr lvl="1">
              <a:lnSpc>
                <a:spcPct val="100000"/>
              </a:lnSpc>
              <a:spcBef>
                <a:spcPts val="1400"/>
              </a:spcBef>
            </a:pPr>
            <a:r>
              <a:rPr lang="en-US" sz="1500" dirty="0">
                <a:solidFill>
                  <a:schemeClr val="accent3">
                    <a:lumMod val="25000"/>
                  </a:schemeClr>
                </a:solidFill>
                <a:latin typeface="Abadi"/>
              </a:rPr>
              <a:t>Tools: Folium (interactive maps), </a:t>
            </a:r>
            <a:r>
              <a:rPr lang="en-US" sz="1500" dirty="0" err="1">
                <a:solidFill>
                  <a:schemeClr val="accent3">
                    <a:lumMod val="25000"/>
                  </a:schemeClr>
                </a:solidFill>
                <a:latin typeface="Abadi"/>
              </a:rPr>
              <a:t>Plotly</a:t>
            </a:r>
            <a:r>
              <a:rPr lang="en-US" sz="1500" dirty="0">
                <a:solidFill>
                  <a:schemeClr val="accent3">
                    <a:lumMod val="25000"/>
                  </a:schemeClr>
                </a:solidFill>
                <a:latin typeface="Abadi"/>
              </a:rPr>
              <a:t> Dash (dashboards)</a:t>
            </a:r>
          </a:p>
          <a:p>
            <a:pPr lvl="1">
              <a:lnSpc>
                <a:spcPct val="100000"/>
              </a:lnSpc>
              <a:spcBef>
                <a:spcPts val="1400"/>
              </a:spcBef>
            </a:pPr>
            <a:r>
              <a:rPr lang="en-US" sz="1500" dirty="0">
                <a:solidFill>
                  <a:schemeClr val="accent3">
                    <a:lumMod val="25000"/>
                  </a:schemeClr>
                </a:solidFill>
                <a:latin typeface="Abadi"/>
              </a:rPr>
              <a:t>Applications: Geospatial Analysis, Dynamic data exploration</a:t>
            </a:r>
          </a:p>
          <a:p>
            <a:pPr>
              <a:lnSpc>
                <a:spcPct val="100000"/>
              </a:lnSpc>
              <a:spcBef>
                <a:spcPts val="1400"/>
              </a:spcBef>
            </a:pPr>
            <a:r>
              <a:rPr lang="en-US" sz="1900" dirty="0">
                <a:solidFill>
                  <a:schemeClr val="accent3">
                    <a:lumMod val="25000"/>
                  </a:schemeClr>
                </a:solidFill>
                <a:latin typeface="Abadi"/>
              </a:rPr>
              <a:t>Perform predictive analysis using classification models</a:t>
            </a:r>
          </a:p>
          <a:p>
            <a:pPr lvl="1">
              <a:lnSpc>
                <a:spcPct val="100000"/>
              </a:lnSpc>
              <a:spcBef>
                <a:spcPts val="1400"/>
              </a:spcBef>
            </a:pPr>
            <a:r>
              <a:rPr lang="en-US" sz="1500" dirty="0">
                <a:solidFill>
                  <a:schemeClr val="accent3">
                    <a:lumMod val="25000"/>
                  </a:schemeClr>
                </a:solidFill>
                <a:latin typeface="Abadi"/>
              </a:rPr>
              <a:t>Models used: </a:t>
            </a:r>
            <a:r>
              <a:rPr lang="en-US" sz="1500" dirty="0" err="1">
                <a:solidFill>
                  <a:schemeClr val="accent3">
                    <a:lumMod val="25000"/>
                  </a:schemeClr>
                </a:solidFill>
                <a:latin typeface="Abadi"/>
              </a:rPr>
              <a:t>Reqression</a:t>
            </a:r>
            <a:r>
              <a:rPr lang="en-US" sz="1500" dirty="0">
                <a:solidFill>
                  <a:schemeClr val="accent3">
                    <a:lumMod val="25000"/>
                  </a:schemeClr>
                </a:solidFill>
                <a:latin typeface="Abadi"/>
              </a:rPr>
              <a:t>, SVM, Decision Trees, KNN</a:t>
            </a:r>
          </a:p>
          <a:p>
            <a:pPr lvl="1">
              <a:lnSpc>
                <a:spcPct val="100000"/>
              </a:lnSpc>
              <a:spcBef>
                <a:spcPts val="1400"/>
              </a:spcBef>
            </a:pPr>
            <a:r>
              <a:rPr lang="en-US" sz="1500" dirty="0">
                <a:solidFill>
                  <a:schemeClr val="accent3">
                    <a:lumMod val="25000"/>
                  </a:schemeClr>
                </a:solidFill>
                <a:latin typeface="Abadi"/>
              </a:rPr>
              <a:t>Evaluation Metrics: Accuracy, Precision, Recall</a:t>
            </a:r>
          </a:p>
          <a:p>
            <a:pPr>
              <a:lnSpc>
                <a:spcPct val="100000"/>
              </a:lnSpc>
              <a:spcBef>
                <a:spcPts val="1400"/>
              </a:spcBef>
            </a:pPr>
            <a:r>
              <a:rPr lang="en-US" sz="1900" dirty="0">
                <a:solidFill>
                  <a:schemeClr val="accent3">
                    <a:lumMod val="25000"/>
                  </a:schemeClr>
                </a:solidFill>
                <a:latin typeface="Abadi"/>
              </a:rPr>
              <a:t>How to build, tune, evaluate classification models</a:t>
            </a:r>
          </a:p>
          <a:p>
            <a:pPr lvl="1">
              <a:lnSpc>
                <a:spcPct val="100000"/>
              </a:lnSpc>
              <a:spcBef>
                <a:spcPts val="1400"/>
              </a:spcBef>
            </a:pPr>
            <a:r>
              <a:rPr lang="en-US" sz="1500" dirty="0">
                <a:solidFill>
                  <a:schemeClr val="accent3">
                    <a:lumMod val="25000"/>
                  </a:schemeClr>
                </a:solidFill>
                <a:latin typeface="Abadi"/>
              </a:rPr>
              <a:t>Steps: Model selection, Hyperparameter Tuning (</a:t>
            </a:r>
            <a:r>
              <a:rPr lang="en-US" sz="1500" dirty="0" err="1">
                <a:solidFill>
                  <a:schemeClr val="accent3">
                    <a:lumMod val="25000"/>
                  </a:schemeClr>
                </a:solidFill>
                <a:latin typeface="Abadi"/>
              </a:rPr>
              <a:t>GridSearchCV</a:t>
            </a:r>
            <a:r>
              <a:rPr lang="en-US" sz="1500" dirty="0">
                <a:solidFill>
                  <a:schemeClr val="accent3">
                    <a:lumMod val="25000"/>
                  </a:schemeClr>
                </a:solidFill>
                <a:latin typeface="Abadi"/>
              </a:rPr>
              <a:t>), Cross-validation</a:t>
            </a:r>
          </a:p>
          <a:p>
            <a:pPr lvl="1">
              <a:lnSpc>
                <a:spcPct val="100000"/>
              </a:lnSpc>
              <a:spcBef>
                <a:spcPts val="1400"/>
              </a:spcBef>
            </a:pPr>
            <a:r>
              <a:rPr lang="en-US" sz="1500" dirty="0">
                <a:solidFill>
                  <a:schemeClr val="accent3">
                    <a:lumMod val="25000"/>
                  </a:schemeClr>
                </a:solidFill>
                <a:latin typeface="Abadi"/>
              </a:rPr>
              <a:t>Tools: Scikit-learn, </a:t>
            </a:r>
            <a:r>
              <a:rPr lang="en-US" sz="1500" dirty="0" err="1">
                <a:solidFill>
                  <a:schemeClr val="accent3">
                    <a:lumMod val="25000"/>
                  </a:schemeClr>
                </a:solidFill>
                <a:latin typeface="Abadi"/>
              </a:rPr>
              <a:t>GridSearchCV</a:t>
            </a:r>
            <a:endParaRPr lang="en-US" sz="15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Continued</a:t>
            </a:r>
            <a:endParaRPr lang="en-US" dirty="0">
              <a:solidFill>
                <a:srgbClr val="0B49CB"/>
              </a:solidFill>
            </a:endParaRPr>
          </a:p>
        </p:txBody>
      </p:sp>
    </p:spTree>
    <p:extLst>
      <p:ext uri="{BB962C8B-B14F-4D97-AF65-F5344CB8AC3E}">
        <p14:creationId xmlns:p14="http://schemas.microsoft.com/office/powerpoint/2010/main" val="255183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000" dirty="0"/>
              <a:t>Web Scraping was used through automated data extraction from websites with tools </a:t>
            </a:r>
            <a:r>
              <a:rPr lang="en-US" sz="2000" dirty="0" err="1"/>
              <a:t>BeautifulSoup</a:t>
            </a:r>
            <a:r>
              <a:rPr lang="en-US" sz="2000" dirty="0"/>
              <a:t> and Scrapy.  For example: Collecting launch details from SpaceX's official website.</a:t>
            </a:r>
          </a:p>
          <a:p>
            <a:pPr marL="0" indent="0">
              <a:buNone/>
            </a:pPr>
            <a:r>
              <a:rPr lang="en-US" sz="2000" dirty="0"/>
              <a:t>APIs were used through the Python requests library.  For example: Gathering real-time launch data from NASA's API. </a:t>
            </a:r>
          </a:p>
          <a:p>
            <a:pPr marL="0" indent="0">
              <a:buNone/>
            </a:pPr>
            <a:r>
              <a:rPr lang="en-US" sz="2000" dirty="0"/>
              <a:t>Utilized openly available datasets like Kaggle and government databases.  For example: Historical launch data from Kaggle.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FF857786-E278-4E22-74BA-27AE6A0A628F}"/>
              </a:ext>
            </a:extLst>
          </p:cNvPr>
          <p:cNvPicPr>
            <a:picLocks noChangeAspect="1"/>
          </p:cNvPicPr>
          <p:nvPr/>
        </p:nvPicPr>
        <p:blipFill rotWithShape="1">
          <a:blip r:embed="rId3"/>
          <a:srcRect b="8162"/>
          <a:stretch/>
        </p:blipFill>
        <p:spPr>
          <a:xfrm>
            <a:off x="1105785" y="4001294"/>
            <a:ext cx="10607749" cy="1774031"/>
          </a:xfrm>
          <a:prstGeom prst="rect">
            <a:avLst/>
          </a:prstGeom>
        </p:spPr>
      </p:pic>
      <p:cxnSp>
        <p:nvCxnSpPr>
          <p:cNvPr id="7" name="Straight Arrow Connector 6">
            <a:extLst>
              <a:ext uri="{FF2B5EF4-FFF2-40B4-BE49-F238E27FC236}">
                <a16:creationId xmlns:a16="http://schemas.microsoft.com/office/drawing/2014/main" id="{88853A11-3BA8-69DB-B4F7-3450581F9C82}"/>
              </a:ext>
            </a:extLst>
          </p:cNvPr>
          <p:cNvCxnSpPr/>
          <p:nvPr/>
        </p:nvCxnSpPr>
        <p:spPr>
          <a:xfrm>
            <a:off x="7017488" y="4401879"/>
            <a:ext cx="1297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4945177"/>
            <a:ext cx="7353263" cy="169794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Repository can be located here: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https://github.com/kpcrash/testrepo/blob/main/jupyter-labs-spacex-data-collection-api.ipynb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169652D-2830-871D-8ED9-CF0EBB00C2B9}"/>
              </a:ext>
            </a:extLst>
          </p:cNvPr>
          <p:cNvPicPr>
            <a:picLocks noChangeAspect="1"/>
          </p:cNvPicPr>
          <p:nvPr/>
        </p:nvPicPr>
        <p:blipFill rotWithShape="1">
          <a:blip r:embed="rId3"/>
          <a:srcRect b="4617"/>
          <a:stretch/>
        </p:blipFill>
        <p:spPr>
          <a:xfrm>
            <a:off x="7274995" y="1399585"/>
            <a:ext cx="3453256" cy="4841727"/>
          </a:xfrm>
          <a:prstGeom prst="rect">
            <a:avLst/>
          </a:prstGeom>
        </p:spPr>
      </p:pic>
      <p:sp>
        <p:nvSpPr>
          <p:cNvPr id="8" name="TextBox 7">
            <a:extLst>
              <a:ext uri="{FF2B5EF4-FFF2-40B4-BE49-F238E27FC236}">
                <a16:creationId xmlns:a16="http://schemas.microsoft.com/office/drawing/2014/main" id="{55182AA1-F0B1-2D92-0482-45BB9FC0C239}"/>
              </a:ext>
            </a:extLst>
          </p:cNvPr>
          <p:cNvSpPr txBox="1"/>
          <p:nvPr/>
        </p:nvSpPr>
        <p:spPr>
          <a:xfrm>
            <a:off x="850605" y="1399585"/>
            <a:ext cx="642439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REST API</a:t>
            </a:r>
          </a:p>
          <a:p>
            <a:pPr marL="742950" lvl="1" indent="-285750">
              <a:buFont typeface="Arial" panose="020B0604020202020204" pitchFamily="34" charset="0"/>
              <a:buChar char="•"/>
            </a:pPr>
            <a:r>
              <a:rPr lang="en-US" dirty="0"/>
              <a:t>Using SpaceX's public REST API to collect launch data to access endpoints for different data types: launches, rockets, payloads.</a:t>
            </a:r>
          </a:p>
          <a:p>
            <a:pPr marL="285750" indent="-285750">
              <a:buFont typeface="Arial" panose="020B0604020202020204" pitchFamily="34" charset="0"/>
              <a:buChar char="•"/>
            </a:pPr>
            <a:r>
              <a:rPr lang="en-US" dirty="0"/>
              <a:t>Tools – </a:t>
            </a:r>
          </a:p>
          <a:p>
            <a:pPr marL="742950" lvl="1" indent="-285750">
              <a:buFont typeface="Arial" panose="020B0604020202020204" pitchFamily="34" charset="0"/>
              <a:buChar char="•"/>
            </a:pPr>
            <a:r>
              <a:rPr lang="en-US" dirty="0"/>
              <a:t>Python requests library to make API calls.</a:t>
            </a:r>
          </a:p>
          <a:p>
            <a:pPr marL="742950" lvl="1" indent="-285750">
              <a:buFont typeface="Arial" panose="020B0604020202020204" pitchFamily="34" charset="0"/>
              <a:buChar char="•"/>
            </a:pPr>
            <a:r>
              <a:rPr lang="en-US" dirty="0"/>
              <a:t>JSON handling o parse and store data.</a:t>
            </a:r>
          </a:p>
          <a:p>
            <a:pPr marL="285750" indent="-285750">
              <a:buFont typeface="Arial" panose="020B0604020202020204" pitchFamily="34" charset="0"/>
              <a:buChar char="•"/>
            </a:pPr>
            <a:r>
              <a:rPr lang="en-US" dirty="0"/>
              <a:t>Example Endpoints:</a:t>
            </a:r>
          </a:p>
          <a:p>
            <a:pPr marL="742950" lvl="1" indent="-285750">
              <a:buFont typeface="Arial" panose="020B0604020202020204" pitchFamily="34" charset="0"/>
              <a:buChar char="•"/>
            </a:pPr>
            <a:r>
              <a:rPr lang="en-US" dirty="0"/>
              <a:t>Launch Data: https://api.spacexdata.com/v4/launches </a:t>
            </a:r>
          </a:p>
          <a:p>
            <a:pPr marL="742950" lvl="1" indent="-285750">
              <a:buFont typeface="Arial" panose="020B0604020202020204" pitchFamily="34" charset="0"/>
              <a:buChar char="•"/>
            </a:pPr>
            <a:r>
              <a:rPr lang="en-US" dirty="0"/>
              <a:t>Rocket Data: </a:t>
            </a:r>
            <a:r>
              <a:rPr lang="en-US" dirty="0">
                <a:hlinkClick r:id="rId4"/>
              </a:rPr>
              <a:t>https://api.spacexdata.com/v4/rockets</a:t>
            </a:r>
            <a:endParaRPr lang="en-US" dirty="0"/>
          </a:p>
          <a:p>
            <a:pPr marL="742950" lvl="1" indent="-285750">
              <a:buFont typeface="Arial" panose="020B0604020202020204" pitchFamily="34" charset="0"/>
              <a:buChar char="•"/>
            </a:pPr>
            <a:r>
              <a:rPr lang="en-US" dirty="0"/>
              <a:t>Payload Data: https://api.spacexdata.com/v4/payloads</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elements/1.1/"/>
    <ds:schemaRef ds:uri="http://purl.org/dc/terms/"/>
    <ds:schemaRef ds:uri="f80a141d-92ca-4d3d-9308-f7e7b1d44ce8"/>
    <ds:schemaRef ds:uri="http://schemas.microsoft.com/office/infopath/2007/PartnerControls"/>
    <ds:schemaRef ds:uri="http://purl.org/dc/dcmitype/"/>
    <ds:schemaRef ds:uri="http://schemas.openxmlformats.org/package/2006/metadata/core-properties"/>
    <ds:schemaRef ds:uri="155be751-a274-42e8-93fb-f39d3b9bccc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3876</TotalTime>
  <Words>2545</Words>
  <Application>Microsoft Office PowerPoint</Application>
  <PresentationFormat>Widescreen</PresentationFormat>
  <Paragraphs>341</Paragraphs>
  <Slides>50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Abadi</vt:lpstr>
      <vt:lpstr>Arial</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KevinT Price</cp:lastModifiedBy>
  <cp:revision>201</cp:revision>
  <dcterms:created xsi:type="dcterms:W3CDTF">2021-04-29T18:58:34Z</dcterms:created>
  <dcterms:modified xsi:type="dcterms:W3CDTF">2024-06-15T18:24:00Z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